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harts/chart13.xml" ContentType="application/vnd.openxmlformats-officedocument.drawingml.chart+xml"/>
  <Override PartName="/ppt/charts/chart15.xml" ContentType="application/vnd.openxmlformats-officedocument.drawingml.char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harts/chart7.xml" ContentType="application/vnd.openxmlformats-officedocument.drawingml.char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rawings/drawing3.xml" ContentType="application/vnd.openxmlformats-officedocument.drawingml.chartshapes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charts/chart16.xml" ContentType="application/vnd.openxmlformats-officedocument.drawingml.char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charts/chart14.xml" ContentType="application/vnd.openxmlformats-officedocument.drawingml.char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charts/chart8.xml" ContentType="application/vnd.openxmlformats-officedocument.drawingml.chart+xml"/>
  <Override PartName="/ppt/charts/chart12.xml" ContentType="application/vnd.openxmlformats-officedocument.drawingml.chart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charts/chart10.xml" ContentType="application/vnd.openxmlformats-officedocument.drawingml.chart+xml"/>
  <Override PartName="/ppt/charts/chart4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8"/>
  </p:notesMasterIdLst>
  <p:sldIdLst>
    <p:sldId id="256" r:id="rId2"/>
    <p:sldId id="257" r:id="rId3"/>
    <p:sldId id="258" r:id="rId4"/>
    <p:sldId id="260" r:id="rId5"/>
    <p:sldId id="321" r:id="rId6"/>
    <p:sldId id="329" r:id="rId7"/>
    <p:sldId id="325" r:id="rId8"/>
    <p:sldId id="326" r:id="rId9"/>
    <p:sldId id="280" r:id="rId10"/>
    <p:sldId id="327" r:id="rId11"/>
    <p:sldId id="328" r:id="rId12"/>
    <p:sldId id="331" r:id="rId13"/>
    <p:sldId id="330" r:id="rId14"/>
    <p:sldId id="332" r:id="rId15"/>
    <p:sldId id="333" r:id="rId16"/>
    <p:sldId id="312" r:id="rId17"/>
    <p:sldId id="322" r:id="rId18"/>
    <p:sldId id="289" r:id="rId19"/>
    <p:sldId id="313" r:id="rId20"/>
    <p:sldId id="295" r:id="rId21"/>
    <p:sldId id="336" r:id="rId22"/>
    <p:sldId id="299" r:id="rId23"/>
    <p:sldId id="300" r:id="rId24"/>
    <p:sldId id="308" r:id="rId25"/>
    <p:sldId id="302" r:id="rId26"/>
    <p:sldId id="303" r:id="rId27"/>
    <p:sldId id="315" r:id="rId28"/>
    <p:sldId id="338" r:id="rId29"/>
    <p:sldId id="323" r:id="rId30"/>
    <p:sldId id="318" r:id="rId31"/>
    <p:sldId id="324" r:id="rId32"/>
    <p:sldId id="334" r:id="rId33"/>
    <p:sldId id="309" r:id="rId34"/>
    <p:sldId id="310" r:id="rId35"/>
    <p:sldId id="311" r:id="rId36"/>
    <p:sldId id="319" r:id="rId37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FF"/>
    <a:srgbClr val="0000FF"/>
    <a:srgbClr val="D7C0F6"/>
    <a:srgbClr val="F5CFE7"/>
    <a:srgbClr val="CFB9E9"/>
    <a:srgbClr val="E4BBE7"/>
    <a:srgbClr val="DCB2D6"/>
    <a:srgbClr val="FF33CC"/>
    <a:srgbClr val="CC99FF"/>
    <a:srgbClr val="FBF68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7007" autoAdjust="0"/>
  </p:normalViewPr>
  <p:slideViewPr>
    <p:cSldViewPr>
      <p:cViewPr>
        <p:scale>
          <a:sx n="80" d="100"/>
          <a:sy n="80" d="100"/>
        </p:scale>
        <p:origin x="-1445" y="-11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&#1052;&#1086;&#1080;%20&#1076;&#1086;&#1082;&#1091;&#1084;&#1077;&#1085;&#1090;&#1099;_c_D\&#1041;&#1102;&#1076;&#1078;&#1077;&#1090;%20&#1076;&#1083;&#1103;%20&#1075;&#1088;&#1072;&#1078;&#1076;&#1072;&#1085;\2015%20&#1041;&#1102;&#1076;&#1078;&#1077;&#1090;%20&#1076;&#1083;&#1103;%20&#1075;&#1088;&#1072;&#1078;&#1076;&#1072;&#1085;.%20&#1054;&#1090;&#1095;&#1077;&#1090;\&#1044;&#1080;&#1072;&#1075;&#1088;&#1072;&#1084;.&#1075;&#1086;&#1076;%202015.xls" TargetMode="Externa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Office_Excel8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E:\&#1052;&#1086;&#1080;%20&#1076;&#1086;&#1082;&#1091;&#1084;&#1077;&#1085;&#1090;&#1099;_c_D\&#1040;&#1085;&#1072;&#1083;&#1080;&#1090;&#1080;&#1095;&#1077;&#1089;&#1082;&#1072;&#1103;\2016\2016\&#1044;&#1080;&#1072;&#1075;&#1088;&#1072;&#1084;.%202016.xls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E:\&#1052;&#1086;&#1080;%20&#1076;&#1086;&#1082;&#1091;&#1084;&#1077;&#1085;&#1090;&#1099;_c_D\&#1040;&#1085;&#1072;&#1083;&#1080;&#1090;&#1080;&#1095;&#1077;&#1089;&#1082;&#1072;&#1103;\2016\2016\&#1044;&#1080;&#1072;&#1075;&#1088;&#1072;&#1084;.%202016.xls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4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plotArea>
      <c:layout/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</c:v>
                </c:pt>
              </c:strCache>
            </c:strRef>
          </c:tx>
          <c:spPr>
            <a:solidFill>
              <a:srgbClr val="10E038"/>
            </a:solidFill>
          </c:spPr>
          <c:dLbls>
            <c:dLbl>
              <c:idx val="0"/>
              <c:layout>
                <c:manualLayout>
                  <c:x val="2.4691358024691412E-2"/>
                  <c:y val="-0.379530144920981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523 272,8</a:t>
                    </a:r>
                    <a:endParaRPr lang="en-US" dirty="0"/>
                  </a:p>
                </c:rich>
              </c:tx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1604938271605062E-2"/>
                  <c:y val="-0.43655973184849817"/>
                </c:manualLayout>
              </c:layout>
              <c:tx>
                <c:rich>
                  <a:bodyPr/>
                  <a:lstStyle/>
                  <a:p>
                    <a:r>
                      <a:rPr lang="ru-RU" smtClean="0"/>
                      <a:t>552 601,9</a:t>
                    </a:r>
                  </a:p>
                </c:rich>
              </c:tx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2018 год</c:v>
                </c:pt>
                <c:pt idx="1">
                  <c:v>2019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417617.9</c:v>
                </c:pt>
                <c:pt idx="1">
                  <c:v>460468.1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</c:v>
                </c:pt>
              </c:strCache>
            </c:strRef>
          </c:tx>
          <c:spPr>
            <a:solidFill>
              <a:srgbClr val="FF33CC"/>
            </a:solidFill>
          </c:spPr>
          <c:cat>
            <c:strRef>
              <c:f>Лист1!$A$2:$A$3</c:f>
              <c:strCache>
                <c:ptCount val="2"/>
                <c:pt idx="0">
                  <c:v>2018 год</c:v>
                </c:pt>
                <c:pt idx="1">
                  <c:v>2019 год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44069.2</c:v>
                </c:pt>
                <c:pt idx="1">
                  <c:v>62804.7</c:v>
                </c:pt>
              </c:numCache>
            </c:numRef>
          </c:val>
        </c:ser>
        <c:shape val="cylinder"/>
        <c:axId val="114240512"/>
        <c:axId val="114266880"/>
        <c:axId val="0"/>
      </c:bar3DChart>
      <c:catAx>
        <c:axId val="114240512"/>
        <c:scaling>
          <c:orientation val="minMax"/>
        </c:scaling>
        <c:axPos val="b"/>
        <c:numFmt formatCode="General" sourceLinked="0"/>
        <c:tickLblPos val="nextTo"/>
        <c:crossAx val="114266880"/>
        <c:crosses val="autoZero"/>
        <c:auto val="1"/>
        <c:lblAlgn val="ctr"/>
        <c:lblOffset val="100"/>
      </c:catAx>
      <c:valAx>
        <c:axId val="114266880"/>
        <c:scaling>
          <c:orientation val="minMax"/>
        </c:scaling>
        <c:axPos val="l"/>
        <c:majorGridlines/>
        <c:numFmt formatCode="General" sourceLinked="1"/>
        <c:tickLblPos val="nextTo"/>
        <c:crossAx val="114240512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1800">
                <a:solidFill>
                  <a:schemeClr val="tx1"/>
                </a:solidFill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800">
                <a:solidFill>
                  <a:schemeClr val="tx1"/>
                </a:solidFill>
              </a:defRPr>
            </a:pPr>
            <a:endParaRPr lang="ru-RU"/>
          </a:p>
        </c:txPr>
      </c:legendEntry>
      <c:layout>
        <c:manualLayout>
          <c:xMode val="edge"/>
          <c:yMode val="edge"/>
          <c:x val="0.71725843297365754"/>
          <c:y val="0.49391929693806708"/>
          <c:w val="0.19323539418683933"/>
          <c:h val="0.13278603374436448"/>
        </c:manualLayout>
      </c:layout>
      <c:txPr>
        <a:bodyPr/>
        <a:lstStyle/>
        <a:p>
          <a:pPr>
            <a:defRPr sz="1800">
              <a:solidFill>
                <a:srgbClr val="002060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>
          <a:latin typeface="Times New Roman" pitchFamily="18" charset="0"/>
          <a:cs typeface="Times New Roman" pitchFamily="18" charset="0"/>
        </a:defRPr>
      </a:pPr>
      <a:endParaRPr lang="ru-RU"/>
    </a:p>
  </c:txPr>
  <c:externalData r:id="rId1"/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"/>
          <c:y val="0.15967132684182087"/>
          <c:w val="0.93071206373894599"/>
          <c:h val="0.84032822517928163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</c:spP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2020.8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c:spP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3551.1</c:v>
                </c:pt>
              </c:numCache>
            </c:numRef>
          </c:val>
        </c:ser>
        <c:dLbls>
          <c:showVal val="1"/>
        </c:dLbls>
        <c:overlap val="-25"/>
        <c:axId val="162325632"/>
        <c:axId val="162327168"/>
      </c:barChart>
      <c:catAx>
        <c:axId val="162325632"/>
        <c:scaling>
          <c:orientation val="minMax"/>
        </c:scaling>
        <c:delete val="1"/>
        <c:axPos val="b"/>
        <c:numFmt formatCode="General" sourceLinked="0"/>
        <c:majorTickMark val="none"/>
        <c:tickLblPos val="none"/>
        <c:crossAx val="162327168"/>
        <c:crosses val="autoZero"/>
        <c:auto val="1"/>
        <c:lblAlgn val="ctr"/>
        <c:lblOffset val="100"/>
      </c:catAx>
      <c:valAx>
        <c:axId val="162327168"/>
        <c:scaling>
          <c:orientation val="minMax"/>
        </c:scaling>
        <c:delete val="1"/>
        <c:axPos val="l"/>
        <c:numFmt formatCode="#,##0.0" sourceLinked="1"/>
        <c:tickLblPos val="none"/>
        <c:crossAx val="162325632"/>
        <c:crosses val="autoZero"/>
        <c:crossBetween val="between"/>
      </c:valAx>
    </c:plotArea>
    <c:legend>
      <c:legendPos val="t"/>
      <c:layout/>
      <c:txPr>
        <a:bodyPr/>
        <a:lstStyle/>
        <a:p>
          <a:pPr>
            <a:defRPr sz="16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"/>
  <c:chart>
    <c:autoTitleDeleted val="1"/>
    <c:view3D>
      <c:rotX val="30"/>
      <c:rotY val="100"/>
      <c:perspective val="30"/>
    </c:view3D>
    <c:plotArea>
      <c:layout>
        <c:manualLayout>
          <c:layoutTarget val="inner"/>
          <c:xMode val="edge"/>
          <c:yMode val="edge"/>
          <c:x val="0.14475134392719702"/>
          <c:y val="8.8507773563515246E-2"/>
          <c:w val="0.8158367526137843"/>
          <c:h val="0.79177510923782235"/>
        </c:manualLayout>
      </c:layout>
      <c:pie3DChart>
        <c:varyColors val="1"/>
        <c:ser>
          <c:idx val="0"/>
          <c:order val="0"/>
          <c:explosion val="40"/>
          <c:dLbls>
            <c:dLbl>
              <c:idx val="0"/>
              <c:layout>
                <c:manualLayout>
                  <c:x val="-9.2085571423599424E-2"/>
                  <c:y val="-0.16233747384603295"/>
                </c:manualLayout>
              </c:layout>
              <c:tx>
                <c:rich>
                  <a:bodyPr/>
                  <a:lstStyle/>
                  <a:p>
                    <a:pPr>
                      <a:defRPr b="0" cap="none" spc="0">
                        <a:ln w="1841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</a:defRPr>
                    </a:pPr>
                    <a:r>
                      <a:rPr lang="ru-RU" sz="1400" b="0" cap="none" spc="0" dirty="0">
                        <a:ln w="1841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rPr>
                      <a:t>Собственные </a:t>
                    </a:r>
                    <a:r>
                      <a:rPr lang="ru-RU" sz="1400" b="0" cap="none" spc="0">
                        <a:ln w="1841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rPr>
                      <a:t>доходы </a:t>
                    </a:r>
                    <a:r>
                      <a:rPr lang="ru-RU" sz="1400" b="0" cap="none" spc="0" smtClean="0">
                        <a:ln w="1841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rPr>
                      <a:t>15,3 %</a:t>
                    </a:r>
                    <a:endParaRPr lang="ru-RU" sz="1400" b="0" cap="none" spc="0" dirty="0">
                      <a:ln w="18415" cmpd="sng">
                        <a:solidFill>
                          <a:srgbClr val="FFFFFF"/>
                        </a:solidFill>
                        <a:prstDash val="solid"/>
                      </a:ln>
                      <a:solidFill>
                        <a:srgbClr val="FFFFFF"/>
                      </a:solidFill>
                      <a:effectLst>
                        <a:outerShdw blurRad="63500" dir="3600000" algn="tl" rotWithShape="0">
                          <a:srgbClr val="000000">
                            <a:alpha val="70000"/>
                          </a:srgbClr>
                        </a:outerShdw>
                      </a:effectLst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pPr/>
              <c:dLblPos val="bestFit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7.8381609747260522E-2"/>
                  <c:y val="-0.22846472823482877"/>
                </c:manualLayout>
              </c:layout>
              <c:tx>
                <c:rich>
                  <a:bodyPr/>
                  <a:lstStyle/>
                  <a:p>
                    <a:r>
                      <a:rPr lang="ru-RU" sz="1400" b="0" cap="none" spc="0" dirty="0">
                        <a:ln w="1841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rPr>
                      <a:t>Дотация </a:t>
                    </a:r>
                  </a:p>
                  <a:p>
                    <a:r>
                      <a:rPr lang="ru-RU" sz="1400" b="0" cap="none" spc="0" dirty="0" smtClean="0">
                        <a:ln w="1841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rPr>
                      <a:t>8,0 %</a:t>
                    </a:r>
                    <a:endParaRPr lang="ru-RU" sz="1400" b="0" cap="none" spc="0" dirty="0">
                      <a:ln w="18415" cmpd="sng">
                        <a:solidFill>
                          <a:srgbClr val="FFFFFF"/>
                        </a:solidFill>
                        <a:prstDash val="solid"/>
                      </a:ln>
                      <a:solidFill>
                        <a:srgbClr val="FFFFFF"/>
                      </a:solidFill>
                      <a:effectLst>
                        <a:outerShdw blurRad="63500" dir="3600000" algn="tl" rotWithShape="0">
                          <a:srgbClr val="000000">
                            <a:alpha val="70000"/>
                          </a:srgbClr>
                        </a:outerShdw>
                      </a:effectLst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dLblPos val="bestFit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13408094249219854"/>
                  <c:y val="0.11843112575655927"/>
                </c:manualLayout>
              </c:layout>
              <c:tx>
                <c:rich>
                  <a:bodyPr/>
                  <a:lstStyle/>
                  <a:p>
                    <a:pPr>
                      <a:defRPr b="0" cap="none" spc="0">
                        <a:ln w="1841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</a:defRPr>
                    </a:pPr>
                    <a:r>
                      <a:rPr lang="ru-RU" sz="1400" b="0" cap="none" spc="0" dirty="0">
                        <a:ln w="1841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00B050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rPr>
                      <a:t>Безвозмездные</a:t>
                    </a:r>
                    <a:r>
                      <a:rPr lang="ru-RU" sz="1400" b="0" cap="none" spc="0" baseline="0" dirty="0">
                        <a:ln w="1841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00B050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rPr>
                      <a:t> поступления </a:t>
                    </a:r>
                    <a:r>
                      <a:rPr lang="ru-RU" sz="1400" b="0" cap="none" spc="0" baseline="0" dirty="0" smtClean="0">
                        <a:ln w="1841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00B050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rPr>
                      <a:t>76,7 </a:t>
                    </a:r>
                    <a:r>
                      <a:rPr lang="ru-RU" sz="1400" b="0" cap="none" spc="0" dirty="0" smtClean="0">
                        <a:ln w="1841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00B050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rPr>
                      <a:t>%</a:t>
                    </a:r>
                    <a:endParaRPr lang="ru-RU" sz="1400" b="0" cap="none" spc="0" dirty="0">
                      <a:ln w="18415" cmpd="sng">
                        <a:solidFill>
                          <a:srgbClr val="FFFFFF"/>
                        </a:solidFill>
                        <a:prstDash val="solid"/>
                      </a:ln>
                      <a:solidFill>
                        <a:srgbClr val="00B050"/>
                      </a:solidFill>
                      <a:effectLst>
                        <a:outerShdw blurRad="63500" dir="3600000" algn="tl" rotWithShape="0">
                          <a:srgbClr val="000000">
                            <a:alpha val="70000"/>
                          </a:srgbClr>
                        </a:outerShdw>
                      </a:effectLst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pPr/>
              <c:dLblPos val="bestFit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outEnd"/>
            <c:showVal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'структ.с безвоз.'!$A$3:$A$5</c:f>
              <c:strCache>
                <c:ptCount val="3"/>
                <c:pt idx="0">
                  <c:v>Собственные доходы</c:v>
                </c:pt>
                <c:pt idx="1">
                  <c:v>Дотация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'структ.с безвоз.'!$B$3:$B$5</c:f>
              <c:numCache>
                <c:formatCode>0.0%</c:formatCode>
                <c:ptCount val="3"/>
                <c:pt idx="0">
                  <c:v>0.14041736906459748</c:v>
                </c:pt>
                <c:pt idx="1">
                  <c:v>6.8981861078785289E-2</c:v>
                </c:pt>
                <c:pt idx="2">
                  <c:v>0.79060076985661376</c:v>
                </c:pt>
              </c:numCache>
            </c:numRef>
          </c:val>
        </c:ser>
        <c:dLbls>
          <c:showVal val="1"/>
        </c:dLbls>
      </c:pie3D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5.5311125078566947E-2"/>
          <c:y val="0"/>
          <c:w val="0.94468887492143305"/>
          <c:h val="0.85860651793525811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Lbls>
            <c:dLbl>
              <c:idx val="0"/>
              <c:layout>
                <c:manualLayout>
                  <c:x val="-0.17347580138277813"/>
                  <c:y val="-7.8394545550317368E-3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4</a:t>
                    </a:r>
                    <a:r>
                      <a:rPr lang="ru-RU" smtClean="0"/>
                      <a:t>85</a:t>
                    </a:r>
                    <a:r>
                      <a:rPr lang="en-US" smtClean="0"/>
                      <a:t> </a:t>
                    </a:r>
                    <a:r>
                      <a:rPr lang="ru-RU" smtClean="0"/>
                      <a:t>918</a:t>
                    </a:r>
                    <a:r>
                      <a:rPr lang="en-US" smtClean="0"/>
                      <a:t>,</a:t>
                    </a:r>
                    <a:r>
                      <a:rPr lang="ru-RU" smtClean="0"/>
                      <a:t>3</a:t>
                    </a:r>
                    <a:endParaRPr lang="en-US"/>
                  </a:p>
                </c:rich>
              </c:tx>
              <c:showVal val="1"/>
            </c:dLbl>
            <c:dLbl>
              <c:idx val="1"/>
              <c:layout>
                <c:manualLayout>
                  <c:x val="-0.2036457039350282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smtClean="0"/>
                      <a:t>508</a:t>
                    </a:r>
                    <a:r>
                      <a:rPr lang="ru-RU" baseline="0" dirty="0" smtClean="0"/>
                      <a:t> </a:t>
                    </a:r>
                    <a:r>
                      <a:rPr lang="ru-RU" smtClean="0"/>
                      <a:t>146</a:t>
                    </a:r>
                    <a:r>
                      <a:rPr lang="en-US" smtClean="0"/>
                      <a:t>,</a:t>
                    </a:r>
                    <a:r>
                      <a:rPr lang="ru-RU" smtClean="0"/>
                      <a:t>1</a:t>
                    </a:r>
                    <a:endParaRPr lang="en-US" dirty="0"/>
                  </a:p>
                </c:rich>
              </c:tx>
              <c:showVal val="1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Первоначальный план</c:v>
                </c:pt>
                <c:pt idx="1">
                  <c:v>Уточненный план</c:v>
                </c:pt>
              </c:strCache>
            </c:strRef>
          </c:cat>
          <c:val>
            <c:numRef>
              <c:f>Лист1!$B$2:$B$3</c:f>
              <c:numCache>
                <c:formatCode>#,##0.00</c:formatCode>
                <c:ptCount val="2"/>
                <c:pt idx="0">
                  <c:v>485918.3</c:v>
                </c:pt>
                <c:pt idx="1">
                  <c:v>508146.1</c:v>
                </c:pt>
              </c:numCache>
            </c:numRef>
          </c:val>
        </c:ser>
        <c:dLbls>
          <c:showVal val="1"/>
        </c:dLbls>
        <c:overlap val="-25"/>
        <c:axId val="162556160"/>
        <c:axId val="162562048"/>
      </c:barChart>
      <c:catAx>
        <c:axId val="162556160"/>
        <c:scaling>
          <c:orientation val="minMax"/>
        </c:scaling>
        <c:axPos val="b"/>
        <c:numFmt formatCode="General" sourceLinked="0"/>
        <c:majorTickMark val="none"/>
        <c:tickLblPos val="nextTo"/>
        <c:crossAx val="162562048"/>
        <c:crosses val="autoZero"/>
        <c:auto val="1"/>
        <c:lblAlgn val="ctr"/>
        <c:lblOffset val="100"/>
      </c:catAx>
      <c:valAx>
        <c:axId val="162562048"/>
        <c:scaling>
          <c:orientation val="minMax"/>
        </c:scaling>
        <c:delete val="1"/>
        <c:axPos val="l"/>
        <c:numFmt formatCode="#,##0.00" sourceLinked="1"/>
        <c:tickLblPos val="none"/>
        <c:crossAx val="162556160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>
                <a:solidFill>
                  <a:srgbClr val="FF0000"/>
                </a:solidFill>
              </a:defRPr>
            </a:pPr>
            <a:r>
              <a:rPr lang="ru-RU" dirty="0">
                <a:solidFill>
                  <a:srgbClr val="0070C0"/>
                </a:solidFill>
              </a:rPr>
              <a:t>Первоначальный </a:t>
            </a:r>
            <a:r>
              <a:rPr lang="ru-RU" dirty="0" smtClean="0">
                <a:solidFill>
                  <a:srgbClr val="0070C0"/>
                </a:solidFill>
              </a:rPr>
              <a:t>бюджет района</a:t>
            </a:r>
            <a:endParaRPr lang="ru-RU" dirty="0">
              <a:solidFill>
                <a:srgbClr val="0070C0"/>
              </a:solidFill>
            </a:endParaRPr>
          </a:p>
        </c:rich>
      </c:tx>
      <c:layout>
        <c:manualLayout>
          <c:xMode val="edge"/>
          <c:yMode val="edge"/>
          <c:x val="9.0579429689933044E-2"/>
          <c:y val="0"/>
        </c:manualLayout>
      </c:layout>
    </c:title>
    <c:view3D>
      <c:rotX val="75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Первоначальный бюджет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0.13050363987520441"/>
                  <c:y val="-3.2102451923555049E-2"/>
                </c:manualLayout>
              </c:layout>
              <c:spPr/>
              <c:txPr>
                <a:bodyPr/>
                <a:lstStyle/>
                <a:p>
                  <a:pPr>
                    <a:defRPr sz="1200">
                      <a:solidFill>
                        <a:schemeClr val="tx1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dLblPos val="bestFit"/>
              <c:showVal val="1"/>
              <c:showCatNam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3.6723386271631298E-2"/>
                  <c:y val="0.24990380937810774"/>
                </c:manualLayout>
              </c:layout>
              <c:spPr/>
              <c:txPr>
                <a:bodyPr/>
                <a:lstStyle/>
                <a:p>
                  <a:pPr>
                    <a:defRPr sz="1200">
                      <a:solidFill>
                        <a:schemeClr val="tx1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dLblPos val="bestFit"/>
              <c:showVal val="1"/>
              <c:showCatNam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4.2372658926108982E-2"/>
                  <c:y val="6.1805056222749177E-2"/>
                </c:manualLayout>
              </c:layout>
              <c:tx>
                <c:rich>
                  <a:bodyPr/>
                  <a:lstStyle/>
                  <a:p>
                    <a:pPr>
                      <a:defRPr sz="120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sz="1200" dirty="0" smtClean="0">
                        <a:solidFill>
                          <a:schemeClr val="tx1"/>
                        </a:solidFill>
                      </a:rPr>
                      <a:t>С</a:t>
                    </a:r>
                    <a:r>
                      <a:rPr lang="ru-RU" dirty="0" smtClean="0">
                        <a:solidFill>
                          <a:schemeClr val="tx1"/>
                        </a:solidFill>
                      </a:rPr>
                      <a:t>убвенции; </a:t>
                    </a:r>
                    <a:r>
                      <a:rPr lang="ru-RU" dirty="0">
                        <a:solidFill>
                          <a:schemeClr val="tx1"/>
                        </a:solidFill>
                      </a:rPr>
                      <a:t>1 737 913,0</a:t>
                    </a:r>
                  </a:p>
                </c:rich>
              </c:tx>
              <c:spPr/>
              <c:dLblPos val="bestFit"/>
              <c:showVal val="1"/>
              <c:showCatNam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0.22451688242359541"/>
                  <c:y val="9.5571597949973247E-2"/>
                </c:manualLayout>
              </c:layout>
              <c:spPr/>
              <c:txPr>
                <a:bodyPr/>
                <a:lstStyle/>
                <a:p>
                  <a:pPr>
                    <a:defRPr sz="1200">
                      <a:solidFill>
                        <a:schemeClr val="tx1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dLblPos val="bestFit"/>
              <c:showVal val="1"/>
              <c:showCatNam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bestFit"/>
            <c:showVal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Дотация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межбюджетные трансферты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290901.3</c:v>
                </c:pt>
                <c:pt idx="1">
                  <c:v>639636.4</c:v>
                </c:pt>
                <c:pt idx="2">
                  <c:v>1790699.9</c:v>
                </c:pt>
                <c:pt idx="3">
                  <c:v>262028.1</c:v>
                </c:pt>
              </c:numCache>
            </c:numRef>
          </c:val>
        </c:ser>
      </c:pie3D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>
                <a:solidFill>
                  <a:srgbClr val="FF33CC"/>
                </a:solidFill>
              </a:defRPr>
            </a:pPr>
            <a:r>
              <a:rPr lang="ru-RU" dirty="0">
                <a:solidFill>
                  <a:srgbClr val="0070C0"/>
                </a:solidFill>
              </a:rPr>
              <a:t>Исполнение бюджета района</a:t>
            </a:r>
          </a:p>
        </c:rich>
      </c:tx>
      <c:layout>
        <c:manualLayout>
          <c:xMode val="edge"/>
          <c:yMode val="edge"/>
          <c:x val="0.18097484276729697"/>
          <c:y val="0"/>
        </c:manualLayout>
      </c:layout>
    </c:title>
    <c:view3D>
      <c:rotX val="75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Исполнение бюджета района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0.13050363987520441"/>
                  <c:y val="-3.2102451923555049E-2"/>
                </c:manualLayout>
              </c:layout>
              <c:spPr/>
              <c:txPr>
                <a:bodyPr/>
                <a:lstStyle/>
                <a:p>
                  <a:pPr>
                    <a:defRPr sz="1200">
                      <a:solidFill>
                        <a:schemeClr val="tx1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dLblPos val="bestFit"/>
              <c:showVal val="1"/>
              <c:showCatNam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4.5197962542817813E-2"/>
                  <c:y val="0.23290312093628091"/>
                </c:manualLayout>
              </c:layout>
              <c:spPr/>
              <c:txPr>
                <a:bodyPr/>
                <a:lstStyle/>
                <a:p>
                  <a:pPr>
                    <a:defRPr sz="1200">
                      <a:solidFill>
                        <a:schemeClr val="tx1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dLblPos val="bestFit"/>
              <c:showVal val="1"/>
              <c:showCatNam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9774011299435103E-2"/>
                  <c:y val="4.9661707335730249E-2"/>
                </c:manualLayout>
              </c:layout>
              <c:spPr/>
              <c:txPr>
                <a:bodyPr/>
                <a:lstStyle/>
                <a:p>
                  <a:pPr>
                    <a:defRPr sz="1200">
                      <a:solidFill>
                        <a:schemeClr val="tx1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dLblPos val="bestFit"/>
              <c:showVal val="1"/>
              <c:showCatNam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0.15954513940474532"/>
                  <c:y val="6.1570308527595277E-2"/>
                </c:manualLayout>
              </c:layout>
              <c:spPr/>
              <c:txPr>
                <a:bodyPr/>
                <a:lstStyle/>
                <a:p>
                  <a:pPr>
                    <a:defRPr sz="1200">
                      <a:solidFill>
                        <a:schemeClr val="tx1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dLblPos val="bestFit"/>
              <c:showVal val="1"/>
              <c:showCatNam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bestFit"/>
            <c:showVal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Дотация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межбюджетные трансферты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291460.7</c:v>
                </c:pt>
                <c:pt idx="1">
                  <c:v>676898.9</c:v>
                </c:pt>
                <c:pt idx="2">
                  <c:v>1836890.4</c:v>
                </c:pt>
                <c:pt idx="3">
                  <c:v>265482.5</c:v>
                </c:pt>
              </c:numCache>
            </c:numRef>
          </c:val>
        </c:ser>
      </c:pie3D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4.3055555555555375E-2"/>
          <c:y val="4.9284117053771122E-2"/>
          <c:w val="0.76666666666666672"/>
          <c:h val="0.6073644955080096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spPr>
            <a:ln w="12700">
              <a:solidFill>
                <a:schemeClr val="tx1"/>
              </a:solidFill>
            </a:ln>
          </c:spPr>
          <c:explosion val="25"/>
          <c:dPt>
            <c:idx val="0"/>
            <c:spPr>
              <a:solidFill>
                <a:srgbClr val="FF0000"/>
              </a:solidFill>
              <a:ln w="12700">
                <a:solidFill>
                  <a:schemeClr val="tx1"/>
                </a:solidFill>
              </a:ln>
            </c:spPr>
          </c:dPt>
          <c:dPt>
            <c:idx val="1"/>
            <c:spPr>
              <a:solidFill>
                <a:srgbClr val="FFFF00"/>
              </a:solidFill>
              <a:ln w="12700">
                <a:solidFill>
                  <a:schemeClr val="tx1"/>
                </a:solidFill>
              </a:ln>
            </c:spPr>
          </c:dPt>
          <c:dPt>
            <c:idx val="2"/>
            <c:spPr>
              <a:solidFill>
                <a:srgbClr val="AE1EB2"/>
              </a:solidFill>
              <a:ln w="12700">
                <a:solidFill>
                  <a:schemeClr val="tx1"/>
                </a:solidFill>
              </a:ln>
            </c:spPr>
          </c:dPt>
          <c:dPt>
            <c:idx val="3"/>
            <c:spPr>
              <a:solidFill>
                <a:schemeClr val="tx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</a:ln>
            </c:spPr>
          </c:dPt>
          <c:dPt>
            <c:idx val="4"/>
            <c:spPr>
              <a:solidFill>
                <a:srgbClr val="10E038"/>
              </a:solidFill>
              <a:ln w="12700">
                <a:solidFill>
                  <a:schemeClr val="tx1"/>
                </a:solidFill>
              </a:ln>
            </c:spPr>
          </c:dPt>
          <c:dPt>
            <c:idx val="5"/>
            <c:spPr>
              <a:solidFill>
                <a:srgbClr val="CC99FF"/>
              </a:solidFill>
              <a:ln w="12700">
                <a:solidFill>
                  <a:schemeClr val="tx1"/>
                </a:solidFill>
              </a:ln>
            </c:spPr>
          </c:dPt>
          <c:dLbls>
            <c:dLbl>
              <c:idx val="0"/>
              <c:layout>
                <c:manualLayout>
                  <c:x val="-2.3611111111111117E-2"/>
                  <c:y val="4.7863119017110135E-2"/>
                </c:manualLayout>
              </c:layout>
              <c:dLblPos val="bestFit"/>
              <c:showPercent val="1"/>
            </c:dLbl>
            <c:dLbl>
              <c:idx val="1"/>
              <c:layout>
                <c:manualLayout>
                  <c:x val="-2.0833333333333343E-2"/>
                  <c:y val="9.1166051104243674E-3"/>
                </c:manualLayout>
              </c:layout>
              <c:dLblPos val="bestFit"/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5.5555555555555558E-3"/>
                  <c:y val="9.8231559149626595E-3"/>
                </c:manualLayout>
              </c:layout>
              <c:dLblPos val="bestFit"/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1.2500000000000101E-2"/>
                  <c:y val="4.5583922873438237E-2"/>
                </c:manualLayout>
              </c:layout>
              <c:dLblPos val="bestFit"/>
              <c:showPercent val="1"/>
            </c:dLbl>
            <c:dLbl>
              <c:idx val="6"/>
              <c:layout>
                <c:manualLayout>
                  <c:x val="2.7777777777777809E-3"/>
                  <c:y val="9.1167845746876527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rgbClr val="002060"/>
                        </a:solidFill>
                      </a:rPr>
                      <a:t>1</a:t>
                    </a:r>
                    <a:r>
                      <a:rPr lang="en-US" dirty="0" smtClean="0">
                        <a:solidFill>
                          <a:srgbClr val="002060"/>
                        </a:solidFill>
                      </a:rPr>
                      <a:t>%</a:t>
                    </a:r>
                    <a:endParaRPr lang="en-US" dirty="0">
                      <a:solidFill>
                        <a:srgbClr val="002060"/>
                      </a:solidFill>
                    </a:endParaRPr>
                  </a:p>
                </c:rich>
              </c:tx>
              <c:dLblPos val="bestFit"/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3.4722222222222224E-2"/>
                  <c:y val="6.1538295879141613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2060"/>
                        </a:solidFill>
                      </a:rPr>
                      <a:t>0</a:t>
                    </a:r>
                    <a:r>
                      <a:rPr lang="ru-RU" dirty="0" smtClean="0">
                        <a:solidFill>
                          <a:srgbClr val="002060"/>
                        </a:solidFill>
                      </a:rPr>
                      <a:t>,5</a:t>
                    </a:r>
                    <a:r>
                      <a:rPr lang="en-US" dirty="0" smtClean="0">
                        <a:solidFill>
                          <a:srgbClr val="002060"/>
                        </a:solidFill>
                      </a:rPr>
                      <a:t>%</a:t>
                    </a:r>
                    <a:endParaRPr lang="en-US" dirty="0">
                      <a:solidFill>
                        <a:srgbClr val="002060"/>
                      </a:solidFill>
                    </a:endParaRPr>
                  </a:p>
                </c:rich>
              </c:tx>
              <c:dLblPos val="bestFit"/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2060"/>
                        </a:solidFill>
                      </a:rPr>
                      <a:t>0</a:t>
                    </a:r>
                    <a:r>
                      <a:rPr lang="ru-RU" dirty="0" smtClean="0">
                        <a:solidFill>
                          <a:srgbClr val="002060"/>
                        </a:solidFill>
                      </a:rPr>
                      <a:t>,4</a:t>
                    </a:r>
                    <a:r>
                      <a:rPr lang="en-US" dirty="0" smtClean="0">
                        <a:solidFill>
                          <a:srgbClr val="002060"/>
                        </a:solidFill>
                      </a:rPr>
                      <a:t>%</a:t>
                    </a:r>
                    <a:endParaRPr lang="en-US" dirty="0">
                      <a:solidFill>
                        <a:srgbClr val="002060"/>
                      </a:solidFill>
                    </a:endParaRPr>
                  </a:p>
                </c:rich>
              </c:tx>
              <c:dLblPos val="outEnd"/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2060"/>
                        </a:solidFill>
                      </a:rPr>
                      <a:t>0</a:t>
                    </a:r>
                    <a:r>
                      <a:rPr lang="ru-RU" dirty="0" smtClean="0">
                        <a:solidFill>
                          <a:srgbClr val="002060"/>
                        </a:solidFill>
                      </a:rPr>
                      <a:t>,1</a:t>
                    </a:r>
                    <a:r>
                      <a:rPr lang="en-US" dirty="0" smtClean="0">
                        <a:solidFill>
                          <a:srgbClr val="002060"/>
                        </a:solidFill>
                      </a:rPr>
                      <a:t>%</a:t>
                    </a:r>
                    <a:endParaRPr lang="en-US" dirty="0">
                      <a:solidFill>
                        <a:srgbClr val="002060"/>
                      </a:solidFill>
                    </a:endParaRPr>
                  </a:p>
                </c:rich>
              </c:tx>
              <c:dLblPos val="outEnd"/>
              <c:showPercent val="1"/>
              <c:extLst>
                <c:ext xmlns:c15="http://schemas.microsoft.com/office/drawing/2012/chart" uri="{CE6537A1-D6FC-4f65-9D91-7224C49458BB}"/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Percent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Лист1!$A$2:$A$9</c:f>
              <c:strCache>
                <c:ptCount val="8"/>
                <c:pt idx="0">
                  <c:v>Общегосударственные вопросы  146 030,4 тыс.рублей    </c:v>
                </c:pt>
                <c:pt idx="1">
                  <c:v>Национальная безопасность и правоохранительная деятельность 22 047,6 тыс.рублей</c:v>
                </c:pt>
                <c:pt idx="2">
                  <c:v>Национальная экономика 165 683,7  тыс.рублей               </c:v>
                </c:pt>
                <c:pt idx="3">
                  <c:v>Жилищно-коммунальное хозяйство 494 343,8 тыс.рублей</c:v>
                </c:pt>
                <c:pt idx="4">
                  <c:v>Охрана окружающей среды 90,2 тыс.рублей                 </c:v>
                </c:pt>
                <c:pt idx="5">
                  <c:v>Социальная сфера 2 776 290,8 тыс.рублей</c:v>
                </c:pt>
                <c:pt idx="6">
                  <c:v>Средства массовой информации 7,2 тыс.рублей</c:v>
                </c:pt>
                <c:pt idx="7">
                  <c:v>Межбюджетные трансферты 2 882,6 тыс.рублей</c:v>
                </c:pt>
              </c:strCache>
            </c:strRef>
          </c:cat>
          <c:val>
            <c:numRef>
              <c:f>Лист1!$B$2:$B$9</c:f>
              <c:numCache>
                <c:formatCode>0.0</c:formatCode>
                <c:ptCount val="8"/>
                <c:pt idx="0">
                  <c:v>4</c:v>
                </c:pt>
                <c:pt idx="1">
                  <c:v>0.6000000000000002</c:v>
                </c:pt>
                <c:pt idx="2">
                  <c:v>4.5</c:v>
                </c:pt>
                <c:pt idx="3">
                  <c:v>13.7</c:v>
                </c:pt>
                <c:pt idx="4">
                  <c:v>0.1</c:v>
                </c:pt>
                <c:pt idx="5">
                  <c:v>76.900000000000006</c:v>
                </c:pt>
                <c:pt idx="6">
                  <c:v>0.1</c:v>
                </c:pt>
                <c:pt idx="7">
                  <c:v>0.1</c:v>
                </c:pt>
              </c:numCache>
            </c:numRef>
          </c:val>
        </c:ser>
        <c:dLbls>
          <c:showPercent val="1"/>
        </c:dLbls>
      </c:pie3DChart>
    </c:plotArea>
    <c:legend>
      <c:legendPos val="t"/>
      <c:legendEntry>
        <c:idx val="0"/>
        <c:txPr>
          <a:bodyPr/>
          <a:lstStyle/>
          <a:p>
            <a:pPr>
              <a:defRPr sz="1400" b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2.6633420822397211E-2"/>
          <c:y val="0.66799416382215815"/>
          <c:w val="0.95253324584426269"/>
          <c:h val="0.29908419386448126"/>
        </c:manualLayout>
      </c:layout>
      <c:spPr>
        <a:gradFill flip="none" rotWithShape="1">
          <a:gsLst>
            <a:gs pos="0">
              <a:srgbClr val="DCB2D6"/>
            </a:gs>
            <a:gs pos="50000">
              <a:prstClr val="white">
                <a:shade val="67500"/>
                <a:satMod val="115000"/>
              </a:prstClr>
            </a:gs>
            <a:gs pos="100000">
              <a:prstClr val="white">
                <a:shade val="100000"/>
                <a:satMod val="115000"/>
              </a:prstClr>
            </a:gs>
          </a:gsLst>
          <a:path path="circle">
            <a:fillToRect t="100000" r="100000"/>
          </a:path>
          <a:tileRect l="-100000" b="-100000"/>
        </a:gradFill>
        <a:ln w="40000" cap="flat" cmpd="sng" algn="ctr">
          <a:noFill/>
          <a:prstDash val="solid"/>
        </a:ln>
        <a:effectLst/>
      </c:spPr>
      <c:txPr>
        <a:bodyPr/>
        <a:lstStyle/>
        <a:p>
          <a:pPr>
            <a:defRPr sz="1400" b="1">
              <a:solidFill>
                <a:srgbClr val="002060"/>
              </a:solidFill>
              <a:latin typeface="Times New Roman" pitchFamily="18" charset="0"/>
              <a:ea typeface="+mn-ea"/>
              <a:cs typeface="Times New Roman" pitchFamily="18" charset="0"/>
            </a:defRPr>
          </a:pPr>
          <a:endParaRPr lang="ru-RU"/>
        </a:p>
      </c:txPr>
    </c:legend>
    <c:plotVisOnly val="1"/>
    <c:dispBlanksAs val="zero"/>
  </c:chart>
  <c:spPr>
    <a:ln>
      <a:noFill/>
    </a:ln>
  </c:spPr>
  <c:txPr>
    <a:bodyPr/>
    <a:lstStyle/>
    <a:p>
      <a:pPr>
        <a:defRPr sz="1800"/>
      </a:pPr>
      <a:endParaRPr lang="ru-RU"/>
    </a:p>
  </c:txPr>
  <c:externalData r:id="rId1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2.6388888888888878E-2"/>
          <c:y val="0.20199025867978909"/>
          <c:w val="0.7361111111111116"/>
          <c:h val="0.5822933379276173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explosion val="25"/>
          <c:dPt>
            <c:idx val="0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Pt>
            <c:idx val="1"/>
            <c:spPr>
              <a:solidFill>
                <a:srgbClr val="10E038"/>
              </a:solidFill>
            </c:spPr>
          </c:dPt>
          <c:dPt>
            <c:idx val="2"/>
            <c:spPr>
              <a:solidFill>
                <a:srgbClr val="FFFF00"/>
              </a:solidFill>
            </c:spPr>
          </c:dPt>
          <c:dPt>
            <c:idx val="3"/>
            <c:spPr>
              <a:solidFill>
                <a:srgbClr val="AE1EB2"/>
              </a:solidFill>
            </c:spPr>
          </c:dPt>
          <c:dPt>
            <c:idx val="4"/>
            <c:spPr>
              <a:solidFill>
                <a:srgbClr val="FF0000"/>
              </a:solidFill>
            </c:spPr>
          </c:dPt>
          <c:dLbls>
            <c:dLbl>
              <c:idx val="2"/>
              <c:layout>
                <c:manualLayout>
                  <c:x val="5.4528652668416463E-3"/>
                  <c:y val="2.1268668769987828E-2"/>
                </c:manualLayout>
              </c:layout>
              <c:dLblPos val="bestFit"/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9651137357830414E-2"/>
                  <c:y val="3.6687879342586212E-3"/>
                </c:manualLayout>
              </c:layout>
              <c:dLblPos val="bestFit"/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3610564304461928E-2"/>
                  <c:y val="1.7343964796290075E-2"/>
                </c:manualLayout>
              </c:layout>
              <c:dLblPos val="bestFit"/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rgbClr val="002060"/>
                        </a:solidFill>
                      </a:rPr>
                      <a:t>1</a:t>
                    </a:r>
                    <a:r>
                      <a:rPr lang="en-US" dirty="0" smtClean="0">
                        <a:solidFill>
                          <a:srgbClr val="002060"/>
                        </a:solidFill>
                      </a:rPr>
                      <a:t>%</a:t>
                    </a:r>
                    <a:endParaRPr lang="en-US" dirty="0">
                      <a:solidFill>
                        <a:srgbClr val="002060"/>
                      </a:solidFill>
                    </a:endParaRPr>
                  </a:p>
                </c:rich>
              </c:tx>
              <c:dLblPos val="ctr"/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2060"/>
                        </a:solidFill>
                      </a:rPr>
                      <a:t>0</a:t>
                    </a:r>
                    <a:r>
                      <a:rPr lang="ru-RU" dirty="0" smtClean="0">
                        <a:solidFill>
                          <a:srgbClr val="002060"/>
                        </a:solidFill>
                      </a:rPr>
                      <a:t>,5</a:t>
                    </a:r>
                    <a:r>
                      <a:rPr lang="en-US" dirty="0" smtClean="0">
                        <a:solidFill>
                          <a:srgbClr val="002060"/>
                        </a:solidFill>
                      </a:rPr>
                      <a:t>%</a:t>
                    </a:r>
                    <a:endParaRPr lang="en-US" dirty="0">
                      <a:solidFill>
                        <a:srgbClr val="002060"/>
                      </a:solidFill>
                    </a:endParaRPr>
                  </a:p>
                </c:rich>
              </c:tx>
              <c:dLblPos val="ctr"/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2060"/>
                        </a:solidFill>
                      </a:rPr>
                      <a:t>0</a:t>
                    </a:r>
                    <a:r>
                      <a:rPr lang="ru-RU" dirty="0" smtClean="0">
                        <a:solidFill>
                          <a:srgbClr val="002060"/>
                        </a:solidFill>
                      </a:rPr>
                      <a:t>,4</a:t>
                    </a:r>
                    <a:r>
                      <a:rPr lang="en-US" dirty="0" smtClean="0">
                        <a:solidFill>
                          <a:srgbClr val="002060"/>
                        </a:solidFill>
                      </a:rPr>
                      <a:t>%</a:t>
                    </a:r>
                    <a:endParaRPr lang="en-US" dirty="0">
                      <a:solidFill>
                        <a:srgbClr val="002060"/>
                      </a:solidFill>
                    </a:endParaRPr>
                  </a:p>
                </c:rich>
              </c:tx>
              <c:dLblPos val="ctr"/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2060"/>
                        </a:solidFill>
                      </a:rPr>
                      <a:t>0</a:t>
                    </a:r>
                    <a:r>
                      <a:rPr lang="ru-RU" dirty="0" smtClean="0">
                        <a:solidFill>
                          <a:srgbClr val="002060"/>
                        </a:solidFill>
                      </a:rPr>
                      <a:t>,1</a:t>
                    </a:r>
                    <a:r>
                      <a:rPr lang="en-US" dirty="0" smtClean="0">
                        <a:solidFill>
                          <a:srgbClr val="002060"/>
                        </a:solidFill>
                      </a:rPr>
                      <a:t>%</a:t>
                    </a:r>
                    <a:endParaRPr lang="en-US" dirty="0">
                      <a:solidFill>
                        <a:srgbClr val="002060"/>
                      </a:solidFill>
                    </a:endParaRPr>
                  </a:p>
                </c:rich>
              </c:tx>
              <c:dLblPos val="ctr"/>
              <c:showPercent val="1"/>
              <c:extLst>
                <c:ext xmlns:c15="http://schemas.microsoft.com/office/drawing/2012/chart" uri="{CE6537A1-D6FC-4f65-9D91-7224C49458BB}"/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ctr"/>
            <c:showPercent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Образование                                                                                                                                     1 346 715,0 тыс.рублей</c:v>
                </c:pt>
                <c:pt idx="1">
                  <c:v>Социальная политика                                                                                                                       142 720,1 тыс.рублей</c:v>
                </c:pt>
                <c:pt idx="2">
                  <c:v>Здравоохранение                                                                                                                                  52 190,8 тыс.рублей </c:v>
                </c:pt>
                <c:pt idx="3">
                  <c:v>Культура, кинематография                                                                                                                    1 231 141,6 тыс.рублей                           </c:v>
                </c:pt>
                <c:pt idx="4">
                  <c:v>Физическая культура и спорт                                                                                                                                       3 523,3 тыс.рублей               </c:v>
                </c:pt>
              </c:strCache>
            </c:strRef>
          </c:cat>
          <c:val>
            <c:numRef>
              <c:f>Лист1!$B$2:$B$6</c:f>
              <c:numCache>
                <c:formatCode>0.0</c:formatCode>
                <c:ptCount val="5"/>
                <c:pt idx="0">
                  <c:v>1346663.7</c:v>
                </c:pt>
                <c:pt idx="1">
                  <c:v>142720.1</c:v>
                </c:pt>
                <c:pt idx="2">
                  <c:v>52190.8</c:v>
                </c:pt>
                <c:pt idx="3">
                  <c:v>1231141.6000000001</c:v>
                </c:pt>
                <c:pt idx="4">
                  <c:v>3523.3</c:v>
                </c:pt>
              </c:numCache>
            </c:numRef>
          </c:val>
        </c:ser>
        <c:dLbls>
          <c:showPercent val="1"/>
        </c:dLbls>
      </c:pie3DChart>
    </c:plotArea>
    <c:legend>
      <c:legendPos val="t"/>
      <c:legendEntry>
        <c:idx val="0"/>
        <c:txPr>
          <a:bodyPr/>
          <a:lstStyle/>
          <a:p>
            <a:pPr>
              <a:defRPr sz="1600" b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69607786526684168"/>
          <c:y val="0.10047432404785236"/>
          <c:w val="0.29142213473315837"/>
          <c:h val="0.85292885677675101"/>
        </c:manualLayout>
      </c:layout>
      <c:spPr>
        <a:noFill/>
        <a:ln w="40000" cap="flat" cmpd="sng" algn="ctr">
          <a:noFill/>
          <a:prstDash val="solid"/>
        </a:ln>
        <a:effectLst/>
      </c:spPr>
      <c:txPr>
        <a:bodyPr/>
        <a:lstStyle/>
        <a:p>
          <a:pPr>
            <a:defRPr sz="1600" b="1">
              <a:solidFill>
                <a:srgbClr val="002060"/>
              </a:solidFill>
              <a:latin typeface="Times New Roman" pitchFamily="18" charset="0"/>
              <a:ea typeface="+mn-ea"/>
              <a:cs typeface="Times New Roman" pitchFamily="18" charset="0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 algn="ctr">
              <a:defRPr>
                <a:latin typeface="Times New Roman" pitchFamily="18" charset="0"/>
                <a:cs typeface="Times New Roman" pitchFamily="18" charset="0"/>
              </a:defRPr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2018 год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36828210843956438"/>
          <c:y val="2.4969447839128991E-2"/>
        </c:manualLayout>
      </c:layout>
    </c:title>
    <c:plotArea>
      <c:layout>
        <c:manualLayout>
          <c:layoutTarget val="inner"/>
          <c:xMode val="edge"/>
          <c:yMode val="edge"/>
          <c:x val="0"/>
          <c:y val="0.18400806343154871"/>
          <c:w val="0.69689228519235569"/>
          <c:h val="0.55934775522018065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2017</c:v>
                </c:pt>
              </c:strCache>
            </c:strRef>
          </c:tx>
          <c:explosion val="17"/>
          <c:dPt>
            <c:idx val="0"/>
            <c:spPr>
              <a:solidFill>
                <a:srgbClr val="CC99FF"/>
              </a:solidFill>
            </c:spPr>
          </c:dPt>
          <c:dPt>
            <c:idx val="1"/>
            <c:spPr>
              <a:solidFill>
                <a:schemeClr val="accent3">
                  <a:lumMod val="60000"/>
                  <a:lumOff val="40000"/>
                </a:schemeClr>
              </a:solidFill>
            </c:spPr>
          </c:dPt>
          <c:dLbls>
            <c:dLbl>
              <c:idx val="0"/>
              <c:layout>
                <c:manualLayout>
                  <c:x val="-0.37580250646103081"/>
                  <c:y val="2.150820961413645E-2"/>
                </c:manualLayout>
              </c:layout>
              <c:tx>
                <c:rich>
                  <a:bodyPr/>
                  <a:lstStyle/>
                  <a:p>
                    <a:r>
                      <a:rPr lang="ru-RU" sz="1500" dirty="0" smtClean="0"/>
                      <a:t>460 468,1</a:t>
                    </a:r>
                    <a:endParaRPr lang="en-US" sz="1500" dirty="0"/>
                  </a:p>
                </c:rich>
              </c:tx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24664176657966971"/>
                  <c:y val="-3.479291774598145E-2"/>
                </c:manualLayout>
              </c:layout>
              <c:tx>
                <c:rich>
                  <a:bodyPr/>
                  <a:lstStyle/>
                  <a:p>
                    <a:r>
                      <a:rPr lang="ru-RU" sz="1600" dirty="0" smtClean="0"/>
                      <a:t>62 804,7</a:t>
                    </a:r>
                    <a:endParaRPr lang="en-US" sz="1600" dirty="0"/>
                  </a:p>
                </c:rich>
              </c:tx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налоговые</c:v>
                </c:pt>
                <c:pt idx="1">
                  <c:v>неналоговые</c:v>
                </c:pt>
              </c:strCache>
            </c:strRef>
          </c:cat>
          <c:val>
            <c:numRef>
              <c:f>Лист1!$B$2:$B$3</c:f>
              <c:numCache>
                <c:formatCode>#,##0.0</c:formatCode>
                <c:ptCount val="2"/>
                <c:pt idx="0">
                  <c:v>417617.9</c:v>
                </c:pt>
                <c:pt idx="1">
                  <c:v>44069.2</c:v>
                </c:pt>
              </c:numCache>
            </c:numRef>
          </c:val>
        </c:ser>
        <c:firstSliceAng val="0"/>
      </c:pieChart>
    </c:plotArea>
    <c:legend>
      <c:legendPos val="r"/>
      <c:layout>
        <c:manualLayout>
          <c:xMode val="edge"/>
          <c:yMode val="edge"/>
          <c:x val="0.54319761374419773"/>
          <c:y val="0.25344239528941503"/>
          <c:w val="0.41632418802282811"/>
          <c:h val="0.11072547494722906"/>
        </c:manualLayout>
      </c:layout>
      <c:txPr>
        <a:bodyPr/>
        <a:lstStyle/>
        <a:p>
          <a:pPr>
            <a:defRPr sz="16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 algn="ctr">
              <a:defRPr>
                <a:latin typeface="Times New Roman" pitchFamily="18" charset="0"/>
                <a:cs typeface="Times New Roman" pitchFamily="18" charset="0"/>
              </a:defRPr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2019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год</a:t>
            </a:r>
          </a:p>
        </c:rich>
      </c:tx>
      <c:layout>
        <c:manualLayout>
          <c:xMode val="edge"/>
          <c:yMode val="edge"/>
          <c:x val="0.36828210843956438"/>
          <c:y val="2.4969447839128991E-2"/>
        </c:manualLayout>
      </c:layout>
    </c:title>
    <c:plotArea>
      <c:layout>
        <c:manualLayout>
          <c:layoutTarget val="inner"/>
          <c:xMode val="edge"/>
          <c:yMode val="edge"/>
          <c:x val="7.9227308076880373E-3"/>
          <c:y val="0.14736510758064011"/>
          <c:w val="0.7339007583386844"/>
          <c:h val="0.60669129355998519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rgbClr val="00B050"/>
            </a:solidFill>
          </c:spPr>
          <c:explosion val="25"/>
          <c:dPt>
            <c:idx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</c:dPt>
          <c:dPt>
            <c:idx val="1"/>
            <c:spPr>
              <a:solidFill>
                <a:srgbClr val="FFC000"/>
              </a:solidFill>
            </c:spPr>
          </c:dPt>
          <c:dLbls>
            <c:dLbl>
              <c:idx val="0"/>
              <c:layout>
                <c:manualLayout>
                  <c:x val="7.366005031698987E-2"/>
                  <c:y val="1.6080250342554541E-2"/>
                </c:manualLayout>
              </c:layout>
              <c:tx>
                <c:rich>
                  <a:bodyPr/>
                  <a:lstStyle/>
                  <a:p>
                    <a:pPr>
                      <a:defRPr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dirty="0" smtClean="0"/>
                      <a:t>491 924,7</a:t>
                    </a:r>
                    <a:endParaRPr lang="en-US" dirty="0"/>
                  </a:p>
                </c:rich>
              </c:tx>
              <c:spPr/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2.9451924696539095E-2"/>
                  <c:y val="-1.7359367477687654E-2"/>
                </c:manualLayout>
              </c:layout>
              <c:tx>
                <c:rich>
                  <a:bodyPr/>
                  <a:lstStyle/>
                  <a:p>
                    <a:pPr>
                      <a:defRPr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dirty="0" smtClean="0"/>
                      <a:t>60 677,2</a:t>
                    </a:r>
                    <a:endParaRPr lang="en-US" dirty="0"/>
                  </a:p>
                </c:rich>
              </c:tx>
              <c:spPr/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Val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налоговые</c:v>
                </c:pt>
                <c:pt idx="1">
                  <c:v>неналоговые</c:v>
                </c:pt>
              </c:strCache>
            </c:strRef>
          </c:cat>
          <c:val>
            <c:numRef>
              <c:f>Лист1!$B$2:$B$3</c:f>
              <c:numCache>
                <c:formatCode>#,##0.0</c:formatCode>
                <c:ptCount val="2"/>
                <c:pt idx="0">
                  <c:v>460468.1</c:v>
                </c:pt>
                <c:pt idx="1">
                  <c:v>62804.7</c:v>
                </c:pt>
              </c:numCache>
            </c:numRef>
          </c:val>
        </c:ser>
        <c:firstSliceAng val="0"/>
      </c:pieChart>
    </c:plotArea>
    <c:legend>
      <c:legendPos val="r"/>
      <c:layout>
        <c:manualLayout>
          <c:xMode val="edge"/>
          <c:yMode val="edge"/>
          <c:x val="0.61412822410413614"/>
          <c:y val="0.26884549864829826"/>
          <c:w val="0.38302710989101796"/>
          <c:h val="0.10506628893086035"/>
        </c:manualLayout>
      </c:layout>
      <c:txPr>
        <a:bodyPr/>
        <a:lstStyle/>
        <a:p>
          <a:pPr>
            <a:defRPr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16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b="1" i="0" strike="noStrike" dirty="0">
                <a:solidFill>
                  <a:schemeClr val="tx2"/>
                </a:solidFill>
                <a:latin typeface="Times New Roman"/>
                <a:cs typeface="Times New Roman"/>
              </a:rPr>
              <a:t>Удельный вес НДФЛ </a:t>
            </a:r>
          </a:p>
          <a:p>
            <a:pPr>
              <a:defRPr sz="14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b="1" i="0" strike="noStrike" dirty="0">
                <a:solidFill>
                  <a:schemeClr val="tx2"/>
                </a:solidFill>
                <a:latin typeface="Times New Roman"/>
                <a:cs typeface="Times New Roman"/>
              </a:rPr>
              <a:t>в налоговых и неналоговых доходах              </a:t>
            </a:r>
            <a:endParaRPr lang="ru-RU" sz="1600" b="1" i="0" strike="noStrike" dirty="0" smtClean="0">
              <a:solidFill>
                <a:schemeClr val="tx2"/>
              </a:solidFill>
              <a:latin typeface="Times New Roman"/>
              <a:cs typeface="Times New Roman"/>
            </a:endParaRPr>
          </a:p>
          <a:p>
            <a:pPr>
              <a:defRPr sz="14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b="1" i="0" strike="noStrike" dirty="0" smtClean="0">
                <a:solidFill>
                  <a:schemeClr val="tx2"/>
                </a:solidFill>
                <a:latin typeface="Times New Roman"/>
                <a:cs typeface="Times New Roman"/>
              </a:rPr>
              <a:t>          </a:t>
            </a:r>
            <a:r>
              <a:rPr lang="ru-RU" sz="1600" b="1" i="0" strike="noStrike" dirty="0">
                <a:solidFill>
                  <a:schemeClr val="tx2"/>
                </a:solidFill>
                <a:latin typeface="Times New Roman"/>
                <a:cs typeface="Times New Roman"/>
              </a:rPr>
              <a:t>за </a:t>
            </a:r>
            <a:r>
              <a:rPr lang="ru-RU" sz="1600" b="1" i="0" strike="noStrike" dirty="0" smtClean="0">
                <a:solidFill>
                  <a:schemeClr val="tx2"/>
                </a:solidFill>
                <a:latin typeface="Times New Roman"/>
                <a:cs typeface="Times New Roman"/>
              </a:rPr>
              <a:t>2019 </a:t>
            </a:r>
            <a:r>
              <a:rPr lang="ru-RU" sz="1600" b="1" i="0" strike="noStrike" dirty="0">
                <a:solidFill>
                  <a:schemeClr val="tx2"/>
                </a:solidFill>
                <a:latin typeface="Times New Roman"/>
                <a:cs typeface="Times New Roman"/>
              </a:rPr>
              <a:t>года</a:t>
            </a:r>
          </a:p>
        </c:rich>
      </c:tx>
      <c:layout>
        <c:manualLayout>
          <c:xMode val="edge"/>
          <c:yMode val="edge"/>
          <c:x val="0.20750837917154449"/>
          <c:y val="3.5460992907801452E-3"/>
        </c:manualLayout>
      </c:layout>
    </c:title>
    <c:view3D>
      <c:rotX val="40"/>
      <c:perspective val="0"/>
    </c:view3D>
    <c:plotArea>
      <c:layout>
        <c:manualLayout>
          <c:layoutTarget val="inner"/>
          <c:xMode val="edge"/>
          <c:yMode val="edge"/>
          <c:x val="0"/>
          <c:y val="2.7914428502984782E-3"/>
          <c:w val="1"/>
          <c:h val="0.97675404624368989"/>
        </c:manualLayout>
      </c:layout>
      <c:pie3DChart>
        <c:varyColors val="1"/>
        <c:ser>
          <c:idx val="0"/>
          <c:order val="0"/>
          <c:explosion val="43"/>
          <c:dPt>
            <c:idx val="0"/>
            <c:explosion val="49"/>
          </c:dPt>
          <c:dPt>
            <c:idx val="1"/>
            <c:explosion val="0"/>
          </c:dPt>
          <c:dLbls>
            <c:dLbl>
              <c:idx val="0"/>
              <c:layout>
                <c:manualLayout>
                  <c:x val="6.4831253384924174E-3"/>
                  <c:y val="-0.41196393110592266"/>
                </c:manualLayout>
              </c:layout>
              <c:tx>
                <c:rich>
                  <a:bodyPr/>
                  <a:lstStyle/>
                  <a:p>
                    <a:pPr>
                      <a:defRPr sz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200" b="1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rPr>
                      <a:t>НДФЛ  </a:t>
                    </a:r>
                    <a:r>
                      <a:rPr lang="ru-RU" sz="1200" b="1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rPr>
                      <a:t>73,6%</a:t>
                    </a:r>
                    <a:endParaRPr lang="ru-RU" sz="1200" b="1" dirty="0">
                      <a:solidFill>
                        <a:schemeClr val="dk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endParaRPr>
                  </a:p>
                </c:rich>
              </c:tx>
              <c:spPr>
                <a:noFill/>
                <a:ln w="55000" cap="flat" cmpd="thickThin" algn="ctr">
                  <a:solidFill>
                    <a:schemeClr val="bg1"/>
                  </a:solidFill>
                  <a:prstDash val="solid"/>
                </a:ln>
                <a:effectLst/>
              </c:spPr>
              <c:dLblPos val="bestFit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0981152549179763E-2"/>
                  <c:y val="2.0455644682488151E-2"/>
                </c:manualLayout>
              </c:layout>
              <c:tx>
                <c:rich>
                  <a:bodyPr/>
                  <a:lstStyle/>
                  <a:p>
                    <a:pPr>
                      <a:defRPr sz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200" b="1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rPr>
                      <a:t>Иные источники </a:t>
                    </a:r>
                    <a:r>
                      <a:rPr lang="ru-RU" sz="1200" b="1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rPr>
                      <a:t>26,4%</a:t>
                    </a:r>
                    <a:endParaRPr lang="ru-RU" sz="1200" b="1" dirty="0">
                      <a:solidFill>
                        <a:schemeClr val="dk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endParaRPr>
                  </a:p>
                </c:rich>
              </c:tx>
              <c:spPr>
                <a:noFill/>
                <a:ln w="55000" cap="flat" cmpd="thickThin" algn="ctr">
                  <a:noFill/>
                  <a:prstDash val="solid"/>
                </a:ln>
                <a:effectLst/>
              </c:spPr>
              <c:dLblPos val="bestFit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Times New Roman" pitchFamily="18" charset="0"/>
                    <a:ea typeface="Calibri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CatName val="1"/>
            <c:extLst>
              <c:ext xmlns:c15="http://schemas.microsoft.com/office/drawing/2012/chart" uri="{CE6537A1-D6FC-4f65-9D91-7224C49458BB}"/>
            </c:extLst>
          </c:dLbls>
          <c:cat>
            <c:strRef>
              <c:f>'уд.вес ндфл 2016'!$A$2:$A$3</c:f>
              <c:strCache>
                <c:ptCount val="2"/>
                <c:pt idx="0">
                  <c:v>НДФЛ </c:v>
                </c:pt>
                <c:pt idx="1">
                  <c:v>Иные доходы</c:v>
                </c:pt>
              </c:strCache>
            </c:strRef>
          </c:cat>
          <c:val>
            <c:numRef>
              <c:f>'уд.вес ндфл 2016'!$C$2:$C$3</c:f>
              <c:numCache>
                <c:formatCode>0.0</c:formatCode>
                <c:ptCount val="2"/>
                <c:pt idx="0">
                  <c:v>74.105167764054258</c:v>
                </c:pt>
                <c:pt idx="1">
                  <c:v>25.894832235944989</c:v>
                </c:pt>
              </c:numCache>
            </c:numRef>
          </c:val>
        </c:ser>
        <c:dLbls>
          <c:showVal val="1"/>
        </c:dLbls>
      </c:pie3DChart>
      <c:spPr>
        <a:noFill/>
        <a:ln w="25400">
          <a:noFill/>
        </a:ln>
      </c:spPr>
    </c:plotArea>
    <c:plotVisOnly val="1"/>
    <c:dispBlanksAs val="zero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1"/>
  <c:chart>
    <c:title>
      <c:tx>
        <c:rich>
          <a:bodyPr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b="1" i="0" strike="noStrike" dirty="0">
                <a:solidFill>
                  <a:srgbClr val="C00000"/>
                </a:solidFill>
                <a:latin typeface="Times New Roman"/>
                <a:cs typeface="Times New Roman"/>
              </a:rPr>
              <a:t>Объем поступления НДФЛ и остальных налогов в бюджет  Белокалитвинского  района </a:t>
            </a:r>
          </a:p>
          <a:p>
            <a:pPr>
              <a:defRPr sz="14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b="1" i="0" strike="noStrike" dirty="0">
                <a:solidFill>
                  <a:srgbClr val="C00000"/>
                </a:solidFill>
                <a:latin typeface="Times New Roman"/>
                <a:cs typeface="Times New Roman"/>
              </a:rPr>
              <a:t>за </a:t>
            </a:r>
            <a:r>
              <a:rPr lang="ru-RU" sz="1600" b="1" i="0" strike="noStrike" dirty="0" smtClean="0">
                <a:solidFill>
                  <a:srgbClr val="C00000"/>
                </a:solidFill>
                <a:latin typeface="Times New Roman"/>
                <a:cs typeface="Times New Roman"/>
              </a:rPr>
              <a:t>2019 </a:t>
            </a:r>
            <a:r>
              <a:rPr lang="ru-RU" sz="1600" b="1" i="0" strike="noStrike" dirty="0">
                <a:solidFill>
                  <a:srgbClr val="C00000"/>
                </a:solidFill>
                <a:latin typeface="Times New Roman"/>
                <a:cs typeface="Times New Roman"/>
              </a:rPr>
              <a:t>год, тыс. </a:t>
            </a:r>
            <a:r>
              <a:rPr lang="ru-RU" sz="1600" b="1" i="0" strike="noStrike" dirty="0" smtClean="0">
                <a:solidFill>
                  <a:srgbClr val="C00000"/>
                </a:solidFill>
                <a:latin typeface="Times New Roman"/>
                <a:cs typeface="Times New Roman"/>
              </a:rPr>
              <a:t>рублей</a:t>
            </a:r>
            <a:endParaRPr lang="ru-RU" sz="1600" b="1" i="0" strike="noStrike" dirty="0">
              <a:solidFill>
                <a:srgbClr val="C00000"/>
              </a:solidFill>
              <a:latin typeface="Times New Roman"/>
              <a:cs typeface="Times New Roman"/>
            </a:endParaRPr>
          </a:p>
        </c:rich>
      </c:tx>
      <c:layout>
        <c:manualLayout>
          <c:xMode val="edge"/>
          <c:yMode val="edge"/>
          <c:x val="0.15687492904898737"/>
          <c:y val="2.1768555122152387E-2"/>
        </c:manualLayout>
      </c:layout>
    </c:title>
    <c:plotArea>
      <c:layout>
        <c:manualLayout>
          <c:layoutTarget val="inner"/>
          <c:xMode val="edge"/>
          <c:yMode val="edge"/>
          <c:x val="0.14811712449970904"/>
          <c:y val="0.20216328787122875"/>
          <c:w val="0.82928291288429712"/>
          <c:h val="0.73476171306809179"/>
        </c:manualLayout>
      </c:layout>
      <c:barChart>
        <c:barDir val="bar"/>
        <c:grouping val="clustered"/>
        <c:ser>
          <c:idx val="0"/>
          <c:order val="0"/>
          <c:spPr>
            <a:solidFill>
              <a:srgbClr val="9966FF"/>
            </a:solidFill>
            <a:ln w="55000" cap="flat" cmpd="thickThin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</c:spPr>
          <c:dLbls>
            <c:dLbl>
              <c:idx val="0"/>
              <c:layout>
                <c:manualLayout>
                  <c:x val="-0.1481471426689859"/>
                  <c:y val="0.17052034845686295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406 733,1</a:t>
                    </a:r>
                    <a:endParaRPr lang="en-US" dirty="0"/>
                  </a:p>
                </c:rich>
              </c:tx>
              <c:dLblPos val="outEnd"/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8.3501116777064746E-2"/>
                  <c:y val="-1.088427756107622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85 191,6</a:t>
                    </a:r>
                    <a:endParaRPr lang="en-US" dirty="0"/>
                  </a:p>
                </c:rich>
              </c:tx>
              <c:dLblPos val="outEnd"/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55000" cap="flat" cmpd="thickThin" algn="ctr">
                <a:noFill/>
                <a:prstDash val="solid"/>
              </a:ln>
              <a:effectLst/>
            </c:spPr>
            <c:txPr>
              <a:bodyPr/>
              <a:lstStyle/>
              <a:p>
                <a:pPr>
                  <a:defRPr sz="1400">
                    <a:solidFill>
                      <a:schemeClr val="dk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ндфл_ост.нал.!$A$2:$A$3</c:f>
              <c:strCache>
                <c:ptCount val="2"/>
                <c:pt idx="0">
                  <c:v>НДФЛ </c:v>
                </c:pt>
                <c:pt idx="1">
                  <c:v>Остальные доходы</c:v>
                </c:pt>
              </c:strCache>
            </c:strRef>
          </c:cat>
          <c:val>
            <c:numRef>
              <c:f>ндфл_ост.нал.!$B$2:$B$3</c:f>
              <c:numCache>
                <c:formatCode>#,##0.0</c:formatCode>
                <c:ptCount val="2"/>
                <c:pt idx="0">
                  <c:v>281145.90000000002</c:v>
                </c:pt>
                <c:pt idx="1">
                  <c:v>132252.79999999999</c:v>
                </c:pt>
              </c:numCache>
            </c:numRef>
          </c:val>
        </c:ser>
        <c:dLbls>
          <c:showVal val="1"/>
        </c:dLbls>
        <c:gapWidth val="100"/>
        <c:axId val="129695744"/>
        <c:axId val="129697280"/>
      </c:barChart>
      <c:catAx>
        <c:axId val="129695744"/>
        <c:scaling>
          <c:orientation val="minMax"/>
        </c:scaling>
        <c:axPos val="l"/>
        <c:numFmt formatCode="General" sourceLinked="1"/>
        <c:tickLblPos val="nextTo"/>
        <c:txPr>
          <a:bodyPr rot="0" vert="horz"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defRPr>
            </a:pPr>
            <a:endParaRPr lang="ru-RU"/>
          </a:p>
        </c:txPr>
        <c:crossAx val="129697280"/>
        <c:crosses val="autoZero"/>
        <c:auto val="1"/>
        <c:lblAlgn val="ctr"/>
        <c:lblOffset val="100"/>
      </c:catAx>
      <c:valAx>
        <c:axId val="129697280"/>
        <c:scaling>
          <c:orientation val="minMax"/>
        </c:scaling>
        <c:delete val="1"/>
        <c:axPos val="b"/>
        <c:numFmt formatCode="#,##0.0" sourceLinked="1"/>
        <c:tickLblPos val="none"/>
        <c:crossAx val="129695744"/>
        <c:crosses val="autoZero"/>
        <c:crossBetween val="between"/>
      </c:valAx>
    </c:plotArea>
    <c:plotVisOnly val="1"/>
    <c:dispBlanksAs val="zero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6"/>
  <c:chart>
    <c:autoTitleDeleted val="1"/>
    <c:view3D>
      <c:perspective val="30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rgbClr val="FF33CC"/>
            </a:solidFill>
          </c:spPr>
          <c:dLbls>
            <c:dLbl>
              <c:idx val="0"/>
              <c:layout>
                <c:manualLayout>
                  <c:x val="1.1295445267341844E-2"/>
                  <c:y val="-4.6474682619314915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384978.9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CC99FF"/>
            </a:solidFill>
          </c:spPr>
          <c:dLbls>
            <c:dLbl>
              <c:idx val="0"/>
              <c:layout>
                <c:manualLayout>
                  <c:x val="3.9534058435696455E-2"/>
                  <c:y val="-2.904667663707184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406733.1</c:v>
                </c:pt>
              </c:numCache>
            </c:numRef>
          </c:val>
        </c:ser>
        <c:dLbls>
          <c:showVal val="1"/>
        </c:dLbls>
        <c:shape val="cylinder"/>
        <c:axId val="160230784"/>
        <c:axId val="160289536"/>
        <c:axId val="0"/>
      </c:bar3DChart>
      <c:catAx>
        <c:axId val="160230784"/>
        <c:scaling>
          <c:orientation val="minMax"/>
        </c:scaling>
        <c:delete val="1"/>
        <c:axPos val="b"/>
        <c:numFmt formatCode="General" sourceLinked="0"/>
        <c:majorTickMark val="none"/>
        <c:tickLblPos val="none"/>
        <c:crossAx val="160289536"/>
        <c:crosses val="autoZero"/>
        <c:auto val="1"/>
        <c:lblAlgn val="ctr"/>
        <c:lblOffset val="100"/>
      </c:catAx>
      <c:valAx>
        <c:axId val="160289536"/>
        <c:scaling>
          <c:orientation val="minMax"/>
        </c:scaling>
        <c:delete val="1"/>
        <c:axPos val="l"/>
        <c:numFmt formatCode="#,##0.0" sourceLinked="1"/>
        <c:tickLblPos val="none"/>
        <c:crossAx val="160230784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21555311660901838"/>
          <c:y val="1.7428005982243103E-2"/>
          <c:w val="0.52653584702943135"/>
          <c:h val="7.4753337680424123E-2"/>
        </c:manualLayout>
      </c:layout>
      <c:txPr>
        <a:bodyPr/>
        <a:lstStyle/>
        <a:p>
          <a:pPr>
            <a:defRPr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autoTitleDeleted val="1"/>
    <c:view3D>
      <c:perspective val="30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rgbClr val="10E038"/>
            </a:solidFill>
          </c:spPr>
          <c:dLbls>
            <c:dLbl>
              <c:idx val="0"/>
              <c:layout>
                <c:manualLayout>
                  <c:x val="1.1295445267341844E-2"/>
                  <c:y val="-4.6474682619314915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31199.3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00B050"/>
            </a:solidFill>
          </c:spPr>
          <c:dLbls>
            <c:dLbl>
              <c:idx val="0"/>
              <c:layout>
                <c:manualLayout>
                  <c:x val="3.9534058435696455E-2"/>
                  <c:y val="-2.904667663707184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34179.5</c:v>
                </c:pt>
              </c:numCache>
            </c:numRef>
          </c:val>
        </c:ser>
        <c:dLbls>
          <c:showVal val="1"/>
        </c:dLbls>
        <c:shape val="cylinder"/>
        <c:axId val="160347264"/>
        <c:axId val="160348800"/>
        <c:axId val="0"/>
      </c:bar3DChart>
      <c:catAx>
        <c:axId val="160347264"/>
        <c:scaling>
          <c:orientation val="minMax"/>
        </c:scaling>
        <c:delete val="1"/>
        <c:axPos val="b"/>
        <c:numFmt formatCode="General" sourceLinked="0"/>
        <c:majorTickMark val="none"/>
        <c:tickLblPos val="none"/>
        <c:crossAx val="160348800"/>
        <c:crosses val="autoZero"/>
        <c:auto val="1"/>
        <c:lblAlgn val="ctr"/>
        <c:lblOffset val="100"/>
      </c:catAx>
      <c:valAx>
        <c:axId val="160348800"/>
        <c:scaling>
          <c:orientation val="minMax"/>
        </c:scaling>
        <c:delete val="1"/>
        <c:axPos val="l"/>
        <c:numFmt formatCode="#,##0.0" sourceLinked="1"/>
        <c:tickLblPos val="none"/>
        <c:crossAx val="160347264"/>
        <c:crosses val="autoZero"/>
        <c:crossBetween val="between"/>
      </c:valAx>
    </c:plotArea>
    <c:legend>
      <c:legendPos val="t"/>
      <c:layout/>
      <c:txPr>
        <a:bodyPr/>
        <a:lstStyle/>
        <a:p>
          <a:pPr>
            <a:defRPr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3.34493485398175E-2"/>
          <c:y val="0.16780172573417768"/>
          <c:w val="0.93310130292036519"/>
          <c:h val="0.76752953375551025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18415.5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spPr>
            <a:ln>
              <a:solidFill>
                <a:schemeClr val="accent3">
                  <a:lumMod val="60000"/>
                  <a:lumOff val="40000"/>
                </a:schemeClr>
              </a:solidFill>
            </a:ln>
          </c:spP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22302.3</c:v>
                </c:pt>
              </c:numCache>
            </c:numRef>
          </c:val>
        </c:ser>
        <c:dLbls>
          <c:showVal val="1"/>
        </c:dLbls>
        <c:overlap val="-25"/>
        <c:axId val="162339456"/>
        <c:axId val="162345344"/>
      </c:barChart>
      <c:catAx>
        <c:axId val="162339456"/>
        <c:scaling>
          <c:orientation val="minMax"/>
        </c:scaling>
        <c:delete val="1"/>
        <c:axPos val="b"/>
        <c:numFmt formatCode="General" sourceLinked="0"/>
        <c:majorTickMark val="none"/>
        <c:tickLblPos val="none"/>
        <c:crossAx val="162345344"/>
        <c:crosses val="autoZero"/>
        <c:auto val="1"/>
        <c:lblAlgn val="ctr"/>
        <c:lblOffset val="100"/>
      </c:catAx>
      <c:valAx>
        <c:axId val="162345344"/>
        <c:scaling>
          <c:orientation val="minMax"/>
        </c:scaling>
        <c:delete val="1"/>
        <c:axPos val="l"/>
        <c:numFmt formatCode="#,##0.0" sourceLinked="1"/>
        <c:tickLblPos val="none"/>
        <c:crossAx val="162339456"/>
        <c:crosses val="autoZero"/>
        <c:crossBetween val="between"/>
      </c:valAx>
    </c:plotArea>
    <c:legend>
      <c:legendPos val="t"/>
      <c:layout/>
      <c:txPr>
        <a:bodyPr/>
        <a:lstStyle/>
        <a:p>
          <a:pPr>
            <a:defRPr sz="16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6.928793626105037E-2"/>
          <c:y val="0.17218537020790795"/>
          <c:w val="0.93071206373894622"/>
          <c:h val="0.81521689160974453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rgbClr val="FF33CC"/>
            </a:solidFill>
          </c:spP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4430.1000000000004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CC99FF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c:spP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8499</c:v>
                </c:pt>
              </c:numCache>
            </c:numRef>
          </c:val>
        </c:ser>
        <c:dLbls>
          <c:showVal val="1"/>
        </c:dLbls>
        <c:overlap val="-25"/>
        <c:axId val="162301824"/>
        <c:axId val="162303360"/>
      </c:barChart>
      <c:catAx>
        <c:axId val="162301824"/>
        <c:scaling>
          <c:orientation val="minMax"/>
        </c:scaling>
        <c:delete val="1"/>
        <c:axPos val="b"/>
        <c:numFmt formatCode="General" sourceLinked="0"/>
        <c:majorTickMark val="none"/>
        <c:tickLblPos val="none"/>
        <c:crossAx val="162303360"/>
        <c:crosses val="autoZero"/>
        <c:auto val="1"/>
        <c:lblAlgn val="ctr"/>
        <c:lblOffset val="100"/>
      </c:catAx>
      <c:valAx>
        <c:axId val="162303360"/>
        <c:scaling>
          <c:orientation val="minMax"/>
        </c:scaling>
        <c:delete val="1"/>
        <c:axPos val="l"/>
        <c:numFmt formatCode="#,##0.0" sourceLinked="1"/>
        <c:tickLblPos val="none"/>
        <c:crossAx val="162301824"/>
        <c:crosses val="autoZero"/>
        <c:crossBetween val="between"/>
      </c:valAx>
    </c:plotArea>
    <c:legend>
      <c:legendPos val="t"/>
      <c:layout/>
      <c:txPr>
        <a:bodyPr/>
        <a:lstStyle/>
        <a:p>
          <a:pPr>
            <a:defRPr sz="16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0.38625</cdr:x>
      <cdr:y>0.21569</cdr:y>
    </cdr:from>
    <cdr:to>
      <cdr:x>0.50514</cdr:x>
      <cdr:y>0.28882</cdr:y>
    </cdr:to>
    <cdr:sp macro="" textlink="">
      <cdr:nvSpPr>
        <cdr:cNvPr id="2" name="Стрелка вправо 1"/>
        <cdr:cNvSpPr/>
      </cdr:nvSpPr>
      <cdr:spPr>
        <a:xfrm xmlns:a="http://schemas.openxmlformats.org/drawingml/2006/main" rot="20473544">
          <a:off x="3178696" y="1061789"/>
          <a:ext cx="978408" cy="360040"/>
        </a:xfrm>
        <a:prstGeom xmlns:a="http://schemas.openxmlformats.org/drawingml/2006/main" prst="rightArrow">
          <a:avLst/>
        </a:prstGeom>
        <a:solidFill xmlns:a="http://schemas.openxmlformats.org/drawingml/2006/main">
          <a:srgbClr val="FF0000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0.31653</cdr:x>
      <cdr:y>0.21289</cdr:y>
    </cdr:from>
    <cdr:to>
      <cdr:x>0.49374</cdr:x>
      <cdr:y>0.29799</cdr:y>
    </cdr:to>
    <cdr:sp macro="" textlink="">
      <cdr:nvSpPr>
        <cdr:cNvPr id="2" name="Стрелка вправо 1"/>
        <cdr:cNvSpPr/>
      </cdr:nvSpPr>
      <cdr:spPr>
        <a:xfrm xmlns:a="http://schemas.openxmlformats.org/drawingml/2006/main" rot="19127740">
          <a:off x="1367223" y="720515"/>
          <a:ext cx="765452" cy="288011"/>
        </a:xfrm>
        <a:prstGeom xmlns:a="http://schemas.openxmlformats.org/drawingml/2006/main" prst="rightArrow">
          <a:avLst/>
        </a:prstGeom>
      </cdr:spPr>
      <cdr:style>
        <a:lnRef xmlns:a="http://schemas.openxmlformats.org/drawingml/2006/main" idx="1">
          <a:schemeClr val="accent4"/>
        </a:lnRef>
        <a:fillRef xmlns:a="http://schemas.openxmlformats.org/drawingml/2006/main" idx="3">
          <a:schemeClr val="accent4"/>
        </a:fillRef>
        <a:effectRef xmlns:a="http://schemas.openxmlformats.org/drawingml/2006/main" idx="2">
          <a:schemeClr val="accent4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0.32308</cdr:x>
      <cdr:y>0.22863</cdr:y>
    </cdr:from>
    <cdr:to>
      <cdr:x>0.61941</cdr:x>
      <cdr:y>0.35849</cdr:y>
    </cdr:to>
    <cdr:sp macro="" textlink="">
      <cdr:nvSpPr>
        <cdr:cNvPr id="2" name="Стрелка вправо 1"/>
        <cdr:cNvSpPr/>
      </cdr:nvSpPr>
      <cdr:spPr>
        <a:xfrm xmlns:a="http://schemas.openxmlformats.org/drawingml/2006/main" rot="19639926">
          <a:off x="1632015" y="1045276"/>
          <a:ext cx="1496906" cy="593755"/>
        </a:xfrm>
        <a:prstGeom xmlns:a="http://schemas.openxmlformats.org/drawingml/2006/main" prst="rightArrow">
          <a:avLst/>
        </a:prstGeom>
        <a:solidFill xmlns:a="http://schemas.openxmlformats.org/drawingml/2006/main">
          <a:srgbClr val="CC99FF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+22</a:t>
          </a:r>
          <a:r>
            <a: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227,8</a:t>
          </a:r>
          <a:endParaRPr lang="ru-RU" sz="16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60" cy="496332"/>
          </a:xfrm>
          <a:prstGeom prst="rect">
            <a:avLst/>
          </a:prstGeom>
        </p:spPr>
        <p:txBody>
          <a:bodyPr vert="horz" lIns="92106" tIns="46053" rIns="92106" bIns="46053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60" cy="496332"/>
          </a:xfrm>
          <a:prstGeom prst="rect">
            <a:avLst/>
          </a:prstGeom>
        </p:spPr>
        <p:txBody>
          <a:bodyPr vert="horz" lIns="92106" tIns="46053" rIns="92106" bIns="46053" rtlCol="0"/>
          <a:lstStyle>
            <a:lvl1pPr algn="r">
              <a:defRPr sz="1200"/>
            </a:lvl1pPr>
          </a:lstStyle>
          <a:p>
            <a:fld id="{4D1495DE-66CA-45D7-9D4B-2D2A1ED72868}" type="datetimeFigureOut">
              <a:rPr lang="ru-RU" smtClean="0"/>
              <a:pPr/>
              <a:t>07.04.2020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06" tIns="46053" rIns="92106" bIns="46053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2106" tIns="46053" rIns="92106" bIns="46053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60" cy="496332"/>
          </a:xfrm>
          <a:prstGeom prst="rect">
            <a:avLst/>
          </a:prstGeom>
        </p:spPr>
        <p:txBody>
          <a:bodyPr vert="horz" lIns="92106" tIns="46053" rIns="92106" bIns="46053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60" cy="496332"/>
          </a:xfrm>
          <a:prstGeom prst="rect">
            <a:avLst/>
          </a:prstGeom>
        </p:spPr>
        <p:txBody>
          <a:bodyPr vert="horz" lIns="92106" tIns="46053" rIns="92106" bIns="46053" rtlCol="0" anchor="b"/>
          <a:lstStyle>
            <a:lvl1pPr algn="r">
              <a:defRPr sz="1200"/>
            </a:lvl1pPr>
          </a:lstStyle>
          <a:p>
            <a:fld id="{52B07C94-11D7-4C20-824D-EF4459863B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44689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5988" y="744538"/>
            <a:ext cx="4965700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25E184-6761-4BFE-979D-B3C5051B9BC4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069508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07C94-11D7-4C20-824D-EF4459863BC0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49808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25E184-6761-4BFE-979D-B3C5051B9BC4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524259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5988" y="744538"/>
            <a:ext cx="4965700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25E184-6761-4BFE-979D-B3C5051B9BC4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59547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07.04.2020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Relationship Id="rId6" Type="http://schemas.openxmlformats.org/officeDocument/2006/relationships/chart" Target="../charts/chart7.xml"/><Relationship Id="rId5" Type="http://schemas.openxmlformats.org/officeDocument/2006/relationships/image" Target="../media/image3.png"/><Relationship Id="rId4" Type="http://schemas.openxmlformats.org/officeDocument/2006/relationships/chart" Target="../charts/char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chart" Target="../charts/chart10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9.xml"/><Relationship Id="rId5" Type="http://schemas.openxmlformats.org/officeDocument/2006/relationships/chart" Target="../charts/chart8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3.png"/><Relationship Id="rId4" Type="http://schemas.openxmlformats.org/officeDocument/2006/relationships/chart" Target="../charts/char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ud5\Desktop\картинки исполнение 2019 года\img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65079" y="0"/>
            <a:ext cx="10099428" cy="6858000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99792" y="4437112"/>
            <a:ext cx="6843228" cy="2420888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sz="5200" b="1" i="1" u="sng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Исполнение бюджета</a:t>
            </a:r>
          </a:p>
          <a:p>
            <a:pPr algn="ctr"/>
            <a:r>
              <a:rPr lang="ru-RU" sz="5200" b="1" i="1" u="sng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100" b="1" i="1" u="sng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Белокалитвинского района</a:t>
            </a:r>
          </a:p>
          <a:p>
            <a:pPr algn="ctr"/>
            <a:r>
              <a:rPr lang="ru-RU" sz="5200" b="1" i="1" u="sng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sz="5200" b="1" i="1" u="sng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Arimo" pitchFamily="34" charset="0"/>
                <a:cs typeface="Times New Roman" pitchFamily="18" charset="0"/>
              </a:rPr>
              <a:t>2019</a:t>
            </a:r>
            <a:r>
              <a:rPr lang="ru-RU" sz="5200" b="1" i="1" u="sng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год</a:t>
            </a:r>
          </a:p>
          <a:p>
            <a:endParaRPr lang="ru-RU" dirty="0"/>
          </a:p>
        </p:txBody>
      </p:sp>
      <p:pic>
        <p:nvPicPr>
          <p:cNvPr id="6" name="Рисунок 5" descr="33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15338" y="142852"/>
            <a:ext cx="571504" cy="660403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0" y="428604"/>
            <a:ext cx="8001024" cy="214314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marL="484632" lvl="0">
              <a:spcBef>
                <a:spcPct val="0"/>
              </a:spcBef>
            </a:pPr>
            <a:r>
              <a:rPr lang="ru-RU" b="1" dirty="0" smtClean="0">
                <a:ln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Финансовое управление Администрации Белокалитвинского района</a:t>
            </a:r>
            <a:endParaRPr kumimoji="0" lang="ru-RU" b="1" i="0" u="none" strike="noStrike" kern="1200" cap="none" spc="0" normalizeH="0" baseline="0" noProof="0" dirty="0">
              <a:ln>
                <a:solidFill>
                  <a:schemeClr val="tx1"/>
                </a:solidFill>
              </a:ln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0000"/>
                <a:satMod val="400000"/>
              </a:schemeClr>
            </a:gs>
            <a:gs pos="25000">
              <a:schemeClr val="bg1">
                <a:tint val="83000"/>
                <a:satMod val="320000"/>
              </a:schemeClr>
            </a:gs>
            <a:gs pos="100000">
              <a:srgbClr val="DCB2D6"/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Картинки по запросу &quot;ндфл картинки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365104"/>
            <a:ext cx="4572000" cy="2492896"/>
          </a:xfrm>
          <a:prstGeom prst="rect">
            <a:avLst/>
          </a:prstGeom>
          <a:noFill/>
        </p:spPr>
      </p:pic>
      <p:pic>
        <p:nvPicPr>
          <p:cNvPr id="27650" name="Picture 2" descr="Картинки по запросу &quot;акцизы картинки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365104"/>
            <a:ext cx="4572000" cy="2492896"/>
          </a:xfrm>
          <a:prstGeom prst="rect">
            <a:avLst/>
          </a:prstGeom>
          <a:noFill/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544" y="1052736"/>
            <a:ext cx="4040188" cy="936104"/>
          </a:xfrm>
        </p:spPr>
        <p:txBody>
          <a:bodyPr/>
          <a:lstStyle/>
          <a:p>
            <a:pPr algn="ctr"/>
            <a:r>
              <a:rPr lang="ru-RU" sz="2000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ДИНАМИКА ПОСТУПЛЕНИЙ НАЛОГА НА ДОХОДЫ ФИЗИЧЕСКИХ ЛИЦ</a:t>
            </a:r>
          </a:p>
          <a:p>
            <a:endParaRPr lang="ru-RU" dirty="0">
              <a:solidFill>
                <a:srgbClr val="FF33CC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4008" y="836712"/>
            <a:ext cx="4041775" cy="1080121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2000" dirty="0" smtClean="0">
                <a:solidFill>
                  <a:srgbClr val="9966FF"/>
                </a:solidFill>
                <a:latin typeface="Times New Roman" pitchFamily="18" charset="0"/>
                <a:cs typeface="Times New Roman" pitchFamily="18" charset="0"/>
              </a:rPr>
              <a:t>ДИНАМИКА ПОСТУПЛЕНИЙ АКЦИЗОВ ПО ПОДАКЦИЗНЫМ ТОВАРАМ (ПРОДУКЦИИ)</a:t>
            </a:r>
          </a:p>
          <a:p>
            <a:pPr algn="r"/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ТЫС.РУБЛЕЙ</a:t>
            </a:r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sz="quarter" idx="2"/>
          </p:nvPr>
        </p:nvGraphicFramePr>
        <p:xfrm>
          <a:off x="0" y="1772816"/>
          <a:ext cx="4497388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Заголовок 1"/>
          <p:cNvSpPr txBox="1">
            <a:spLocks/>
          </p:cNvSpPr>
          <p:nvPr/>
        </p:nvSpPr>
        <p:spPr>
          <a:xfrm>
            <a:off x="2267744" y="0"/>
            <a:ext cx="5947594" cy="285728"/>
          </a:xfrm>
          <a:prstGeom prst="rect">
            <a:avLst/>
          </a:prstGeom>
        </p:spPr>
        <p:txBody>
          <a:bodyPr vert="horz" anchor="ctr">
            <a:normAutofit fontScale="90000" lnSpcReduction="10000"/>
          </a:bodyPr>
          <a:lstStyle/>
          <a:p>
            <a:pPr marL="484632" lvl="0">
              <a:spcBef>
                <a:spcPct val="0"/>
              </a:spcBef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Финансовое управление Администрации Белокалитвинского района</a:t>
            </a:r>
            <a:endParaRPr kumimoji="0" lang="ru-RU" sz="1400" b="1" i="0" u="none" strike="noStrike" kern="1200" cap="none" spc="0" normalizeH="0" baseline="0" noProof="0" dirty="0">
              <a:ln w="6350">
                <a:solidFill>
                  <a:schemeClr val="accent1">
                    <a:shade val="43000"/>
                  </a:schemeClr>
                </a:solidFill>
              </a:ln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0" name="Рисунок 9" descr="330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15338" y="142852"/>
            <a:ext cx="571504" cy="660403"/>
          </a:xfrm>
          <a:prstGeom prst="rect">
            <a:avLst/>
          </a:prstGeom>
        </p:spPr>
      </p:pic>
      <p:graphicFrame>
        <p:nvGraphicFramePr>
          <p:cNvPr id="11" name="Содержимое 6"/>
          <p:cNvGraphicFramePr>
            <a:graphicFrameLocks noGrp="1"/>
          </p:cNvGraphicFramePr>
          <p:nvPr>
            <p:ph sz="quarter" idx="4"/>
          </p:nvPr>
        </p:nvGraphicFramePr>
        <p:xfrm>
          <a:off x="4645025" y="1772816"/>
          <a:ext cx="4319463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2" name="Стрелка вправо 11"/>
          <p:cNvSpPr/>
          <p:nvPr/>
        </p:nvSpPr>
        <p:spPr>
          <a:xfrm rot="19737132">
            <a:off x="1439755" y="2599360"/>
            <a:ext cx="792088" cy="360040"/>
          </a:xfrm>
          <a:prstGeom prst="rightArrow">
            <a:avLst>
              <a:gd name="adj1" fmla="val 28752"/>
              <a:gd name="adj2" fmla="val 7365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0000"/>
                <a:satMod val="400000"/>
              </a:schemeClr>
            </a:gs>
            <a:gs pos="25000">
              <a:schemeClr val="bg1">
                <a:tint val="83000"/>
                <a:satMod val="320000"/>
              </a:schemeClr>
            </a:gs>
            <a:gs pos="100000">
              <a:srgbClr val="DCB2D6"/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2" name="Picture 8" descr="Картинки по запросу &quot;есхн картинки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4424139"/>
            <a:ext cx="3779912" cy="2433861"/>
          </a:xfrm>
          <a:prstGeom prst="rect">
            <a:avLst/>
          </a:prstGeom>
          <a:noFill/>
        </p:spPr>
      </p:pic>
      <p:pic>
        <p:nvPicPr>
          <p:cNvPr id="26630" name="Picture 6" descr="Картинки по запросу &quot;картинки вмененный доход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221088"/>
            <a:ext cx="3059832" cy="263691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305800" cy="720080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НАЛОГИ НА СОВОКУПНЫЙ ДОХОД</a:t>
            </a:r>
            <a:endParaRPr lang="ru-RU" sz="3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330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15338" y="142852"/>
            <a:ext cx="571504" cy="660403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2267744" y="0"/>
            <a:ext cx="5947594" cy="285728"/>
          </a:xfrm>
          <a:prstGeom prst="rect">
            <a:avLst/>
          </a:prstGeom>
        </p:spPr>
        <p:txBody>
          <a:bodyPr vert="horz" anchor="ctr">
            <a:normAutofit fontScale="90000" lnSpcReduction="10000"/>
          </a:bodyPr>
          <a:lstStyle/>
          <a:p>
            <a:pPr marL="484632" lvl="0">
              <a:spcBef>
                <a:spcPct val="0"/>
              </a:spcBef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Финансовое управление Администрации Белокалитвинского района</a:t>
            </a:r>
            <a:endParaRPr kumimoji="0" lang="ru-RU" sz="1400" b="1" i="0" u="none" strike="noStrike" kern="1200" cap="none" spc="0" normalizeH="0" baseline="0" noProof="0" dirty="0">
              <a:ln w="6350">
                <a:solidFill>
                  <a:schemeClr val="accent1">
                    <a:shade val="43000"/>
                  </a:schemeClr>
                </a:solidFill>
              </a:ln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9" name="Багетная рамка 8"/>
          <p:cNvSpPr/>
          <p:nvPr/>
        </p:nvSpPr>
        <p:spPr>
          <a:xfrm>
            <a:off x="251520" y="1412776"/>
            <a:ext cx="3888432" cy="432048"/>
          </a:xfrm>
          <a:prstGeom prst="beve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ЕДИНЫЙ НАЛОГ НА ВМЕНЕННЫЙ </a:t>
            </a:r>
            <a:r>
              <a:rPr lang="ru-RU" sz="1300" dirty="0" smtClean="0">
                <a:solidFill>
                  <a:schemeClr val="tx1"/>
                </a:solidFill>
              </a:rPr>
              <a:t>ДОХОД</a:t>
            </a:r>
            <a:endParaRPr lang="ru-RU" sz="1300" dirty="0">
              <a:solidFill>
                <a:schemeClr val="tx1"/>
              </a:solidFill>
            </a:endParaRPr>
          </a:p>
        </p:txBody>
      </p:sp>
      <p:sp>
        <p:nvSpPr>
          <p:cNvPr id="10" name="Багетная рамка 9"/>
          <p:cNvSpPr/>
          <p:nvPr/>
        </p:nvSpPr>
        <p:spPr>
          <a:xfrm>
            <a:off x="4788024" y="1412776"/>
            <a:ext cx="4104456" cy="432048"/>
          </a:xfrm>
          <a:prstGeom prst="bevel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chemeClr val="tx1"/>
                </a:solidFill>
              </a:rPr>
              <a:t>ЕДИНЫЙ СЕЛЬСКОХОЗЯЙСТВЕННЫЙ НАЛОГ</a:t>
            </a:r>
            <a:endParaRPr lang="ru-RU" sz="1300" dirty="0">
              <a:solidFill>
                <a:schemeClr val="tx1"/>
              </a:solidFill>
            </a:endParaRPr>
          </a:p>
        </p:txBody>
      </p:sp>
      <p:sp>
        <p:nvSpPr>
          <p:cNvPr id="11" name="Багетная рамка 10"/>
          <p:cNvSpPr/>
          <p:nvPr/>
        </p:nvSpPr>
        <p:spPr>
          <a:xfrm>
            <a:off x="2267744" y="3789040"/>
            <a:ext cx="3960440" cy="720080"/>
          </a:xfrm>
          <a:prstGeom prst="bevel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НАЛОГ, ВЗИМАЕМЫЙ В СВЯЗИ С ПРИМЕНЕНИЕМ ПАТЕНТНОЙ СИТЕМЫ НАЛОГООБЛАЖЕНИЯ</a:t>
            </a:r>
            <a:endParaRPr lang="ru-RU" sz="1200" dirty="0">
              <a:solidFill>
                <a:schemeClr val="tx1"/>
              </a:solidFill>
            </a:endParaRPr>
          </a:p>
        </p:txBody>
      </p:sp>
      <p:graphicFrame>
        <p:nvGraphicFramePr>
          <p:cNvPr id="12" name="Диаграмма 11"/>
          <p:cNvGraphicFramePr/>
          <p:nvPr/>
        </p:nvGraphicFramePr>
        <p:xfrm>
          <a:off x="179512" y="1700808"/>
          <a:ext cx="4176464" cy="216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4" name="Диаграмма 13"/>
          <p:cNvGraphicFramePr/>
          <p:nvPr/>
        </p:nvGraphicFramePr>
        <p:xfrm>
          <a:off x="4572000" y="1700808"/>
          <a:ext cx="4320480" cy="2088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5" name="Диаграмма 14"/>
          <p:cNvGraphicFramePr/>
          <p:nvPr/>
        </p:nvGraphicFramePr>
        <p:xfrm>
          <a:off x="2339752" y="4509120"/>
          <a:ext cx="4032448" cy="2232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6626" name="AutoShape 2" descr="Картинки по запросу &quot;картинки вмененный доход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28" name="AutoShape 4" descr="Картинки по запросу &quot;картинки вмененный доход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0000"/>
                <a:satMod val="400000"/>
              </a:schemeClr>
            </a:gs>
            <a:gs pos="25000">
              <a:schemeClr val="bg1">
                <a:tint val="83000"/>
                <a:satMod val="320000"/>
              </a:schemeClr>
            </a:gs>
            <a:gs pos="100000">
              <a:srgbClr val="DCB2D6"/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4" name="Picture 6" descr="ÐÐ°ÑÑÐ¸Ð½ÐºÐ¸ Ð¿Ð¾ Ð·Ð°Ð¿ÑÐ¾ÑÑ ÐºÐ°ÑÑÐ¸Ð½ÐºÐ° Ð±ÐµÐ»Ð¾ÐºÐ°Ð»Ð¸ÑÐ²Ð¸Ð½ÑÐºÐ¾Ð³Ð¾ ÑÐ°Ð¹Ð¾Ð½Ð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717032"/>
            <a:ext cx="3312368" cy="295232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4" name="Рисунок 3" descr="330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58214" y="142852"/>
            <a:ext cx="516650" cy="64294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85794"/>
            <a:ext cx="8229600" cy="4786346"/>
          </a:xfrm>
        </p:spPr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620688"/>
            <a:ext cx="8429684" cy="7698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AE1EB2"/>
                </a:solidFill>
                <a:latin typeface="Arial" pitchFamily="34" charset="0"/>
                <a:cs typeface="Arial" pitchFamily="34" charset="0"/>
              </a:rPr>
              <a:t>РЕАЛИЗАЦИЯ ПЛАНА МЕРОПРИЯТИЙ ПО УВЕЛИЧЕНИЮ ПОСТУПЛЕНИЙ НАЛОГОВЫХИ НЕНАЛОГОВЫХ ДОХОДОВ  БЮДЖЕТА БЕЛОКАЛИТВИНСКОГО РАЙОНА НА 2017-2019 ГОДА</a:t>
            </a:r>
            <a:endParaRPr lang="ru-RU" b="1" dirty="0">
              <a:solidFill>
                <a:srgbClr val="AE1EB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285984" y="0"/>
            <a:ext cx="5929354" cy="285728"/>
          </a:xfrm>
          <a:prstGeom prst="rect">
            <a:avLst/>
          </a:prstGeom>
        </p:spPr>
        <p:txBody>
          <a:bodyPr vert="horz" anchor="ctr">
            <a:normAutofit fontScale="90000" lnSpcReduction="10000"/>
          </a:bodyPr>
          <a:lstStyle/>
          <a:p>
            <a:pPr marL="484632" lvl="0">
              <a:spcBef>
                <a:spcPct val="0"/>
              </a:spcBef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Финансовое управление Администрации Белокалитвинского района</a:t>
            </a:r>
            <a:endParaRPr kumimoji="0" lang="ru-RU" sz="1400" b="1" i="0" u="none" strike="noStrike" kern="1200" cap="none" spc="0" normalizeH="0" baseline="0" noProof="0" dirty="0">
              <a:ln w="6350">
                <a:solidFill>
                  <a:schemeClr val="accent1">
                    <a:shade val="43000"/>
                  </a:schemeClr>
                </a:solidFill>
              </a:ln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79512" y="1700808"/>
            <a:ext cx="5760640" cy="504056"/>
          </a:xfrm>
          <a:prstGeom prst="roundRect">
            <a:avLst/>
          </a:prstGeom>
          <a:solidFill>
            <a:srgbClr val="DCB2D6"/>
          </a:solid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Совершенствование регионального налогового законодательства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79512" y="2348880"/>
            <a:ext cx="5688632" cy="504056"/>
          </a:xfrm>
          <a:prstGeom prst="roundRect">
            <a:avLst/>
          </a:prstGeom>
          <a:solidFill>
            <a:srgbClr val="DCB2D6"/>
          </a:solid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Проведена оценка эффективности налоговых льгот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79512" y="3068960"/>
            <a:ext cx="5688632" cy="504056"/>
          </a:xfrm>
          <a:prstGeom prst="roundRect">
            <a:avLst/>
          </a:prstGeom>
          <a:solidFill>
            <a:srgbClr val="DCB2D6"/>
          </a:solid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Проведена работа по переходу на исчисление налога на имущество физических лиц от кадастровой стоимости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707904" y="4797152"/>
            <a:ext cx="5184576" cy="504056"/>
          </a:xfrm>
          <a:prstGeom prst="roundRect">
            <a:avLst/>
          </a:prstGeom>
          <a:solidFill>
            <a:srgbClr val="DCB2D6"/>
          </a:solid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Расширение налогооблагаемой базы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707904" y="5445224"/>
            <a:ext cx="5184576" cy="504056"/>
          </a:xfrm>
          <a:prstGeom prst="roundRect">
            <a:avLst/>
          </a:prstGeom>
          <a:solidFill>
            <a:srgbClr val="DCB2D6"/>
          </a:solid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Повышение эффективности использования имущества государственно и муниципальной собственности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707904" y="6093296"/>
            <a:ext cx="5184576" cy="504056"/>
          </a:xfrm>
          <a:prstGeom prst="roundRect">
            <a:avLst/>
          </a:prstGeom>
          <a:solidFill>
            <a:srgbClr val="DCB2D6"/>
          </a:solid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Верификация баз данных по имущественным налогам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22530" name="Picture 2" descr="ÐÐ°ÑÑÐ¸Ð½ÐºÐ¸ Ð¿Ð¾ Ð·Ð°Ð¿ÑÐ¾ÑÑ ÐºÐ°ÑÑÐ¸Ð½ÐºÐ° ÑÐ¾ÑÑÐ¾Ð²ÑÐºÐ¾Ð¹ Ð¾Ð±Ð»Ð°ÑÑÐ¸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1700808"/>
            <a:ext cx="2736304" cy="288032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39700" h="139700" prst="divot"/>
          </a:sp3d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0000"/>
                <a:satMod val="400000"/>
              </a:schemeClr>
            </a:gs>
            <a:gs pos="25000">
              <a:schemeClr val="bg1">
                <a:tint val="83000"/>
                <a:satMod val="320000"/>
              </a:schemeClr>
            </a:gs>
            <a:gs pos="100000">
              <a:srgbClr val="DCB2D6"/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Картинки по запросу &quot;картинка бюджет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68760"/>
            <a:ext cx="9144000" cy="5589240"/>
          </a:xfrm>
          <a:prstGeom prst="rect">
            <a:avLst/>
          </a:prstGeom>
          <a:noFill/>
        </p:spPr>
      </p:pic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110763860"/>
              </p:ext>
            </p:extLst>
          </p:nvPr>
        </p:nvGraphicFramePr>
        <p:xfrm>
          <a:off x="0" y="1340768"/>
          <a:ext cx="8964488" cy="51674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7776864" cy="936104"/>
          </a:xfr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Структура  доходной части бюджета Белокалитвинского района в 2019 году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285984" y="0"/>
            <a:ext cx="5929354" cy="285728"/>
          </a:xfrm>
          <a:prstGeom prst="rect">
            <a:avLst/>
          </a:prstGeom>
        </p:spPr>
        <p:txBody>
          <a:bodyPr vert="horz" anchor="ctr">
            <a:normAutofit fontScale="90000" lnSpcReduction="10000"/>
          </a:bodyPr>
          <a:lstStyle/>
          <a:p>
            <a:pPr marL="484632" lvl="0">
              <a:spcBef>
                <a:spcPct val="0"/>
              </a:spcBef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Финансовое управление Администрации Белокалитвинского района</a:t>
            </a:r>
            <a:endParaRPr kumimoji="0" lang="ru-RU" sz="1400" b="1" i="0" u="none" strike="noStrike" kern="1200" cap="none" spc="0" normalizeH="0" baseline="0" noProof="0" dirty="0">
              <a:ln w="6350">
                <a:solidFill>
                  <a:schemeClr val="accent1">
                    <a:shade val="43000"/>
                  </a:schemeClr>
                </a:solidFill>
              </a:ln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6" name="Рисунок 5" descr="330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496968" y="60303"/>
            <a:ext cx="504188" cy="58261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0000"/>
                <a:satMod val="400000"/>
              </a:schemeClr>
            </a:gs>
            <a:gs pos="25000">
              <a:schemeClr val="bg1">
                <a:tint val="83000"/>
                <a:satMod val="320000"/>
              </a:schemeClr>
            </a:gs>
            <a:gs pos="100000">
              <a:srgbClr val="DCB2D6"/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14352"/>
            <a:ext cx="7920880" cy="1042440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rgbClr val="AE1EB2"/>
                </a:solidFill>
                <a:latin typeface="Times New Roman" pitchFamily="18" charset="0"/>
                <a:cs typeface="Times New Roman" pitchFamily="18" charset="0"/>
              </a:rPr>
              <a:t>ИЗМЕНЕНИЯ ПАРАМЕТРОВ БЮДЖЕТА РАЙОНА</a:t>
            </a:r>
            <a:br>
              <a:rPr lang="ru-RU" sz="2400" b="1" dirty="0" smtClean="0">
                <a:solidFill>
                  <a:srgbClr val="AE1EB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AE1EB2"/>
                </a:solidFill>
                <a:latin typeface="Times New Roman" pitchFamily="18" charset="0"/>
                <a:cs typeface="Times New Roman" pitchFamily="18" charset="0"/>
              </a:rPr>
              <a:t> ПО НАЛОГОВЫМ И НЕНАЛОГОВЫМ ДОХОДАМ </a:t>
            </a:r>
            <a:br>
              <a:rPr lang="ru-RU" sz="2400" b="1" dirty="0" smtClean="0">
                <a:solidFill>
                  <a:srgbClr val="AE1EB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AE1EB2"/>
                </a:solidFill>
                <a:latin typeface="Times New Roman" pitchFamily="18" charset="0"/>
                <a:cs typeface="Times New Roman" pitchFamily="18" charset="0"/>
              </a:rPr>
              <a:t>В 2019 ГОДУ</a:t>
            </a:r>
            <a:endParaRPr lang="ru-RU" sz="2400" b="1" dirty="0">
              <a:solidFill>
                <a:srgbClr val="AE1EB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0" y="1676400"/>
            <a:ext cx="3923928" cy="5064968"/>
          </a:xfrm>
        </p:spPr>
        <p:txBody>
          <a:bodyPr/>
          <a:lstStyle/>
          <a:p>
            <a:pPr algn="ctr"/>
            <a:r>
              <a:rPr lang="ru-RU" sz="1600" dirty="0" smtClean="0">
                <a:solidFill>
                  <a:srgbClr val="C00000"/>
                </a:solidFill>
              </a:rPr>
              <a:t>ИЗМЕНЕНИЯ, ТЫС.РУБЛЕЙ</a:t>
            </a:r>
          </a:p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29" name="Содержимое 28"/>
          <p:cNvGraphicFramePr>
            <a:graphicFrameLocks noGrp="1"/>
          </p:cNvGraphicFramePr>
          <p:nvPr>
            <p:ph sz="half" idx="1"/>
          </p:nvPr>
        </p:nvGraphicFramePr>
        <p:xfrm>
          <a:off x="4139952" y="1484784"/>
          <a:ext cx="4763393" cy="4860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Блок-схема: знак завершения 4"/>
          <p:cNvSpPr/>
          <p:nvPr/>
        </p:nvSpPr>
        <p:spPr>
          <a:xfrm>
            <a:off x="179512" y="2348880"/>
            <a:ext cx="1403648" cy="360040"/>
          </a:xfrm>
          <a:prstGeom prst="flowChartTermina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+81,6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Блок-схема: процесс 8"/>
          <p:cNvSpPr/>
          <p:nvPr/>
        </p:nvSpPr>
        <p:spPr>
          <a:xfrm>
            <a:off x="1691680" y="2348880"/>
            <a:ext cx="2448272" cy="360040"/>
          </a:xfrm>
          <a:prstGeom prst="flowChartProces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Решение от 29.04.2019 №308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Блок-схема: знак завершения 9"/>
          <p:cNvSpPr/>
          <p:nvPr/>
        </p:nvSpPr>
        <p:spPr>
          <a:xfrm>
            <a:off x="179512" y="3284984"/>
            <a:ext cx="1403648" cy="360040"/>
          </a:xfrm>
          <a:prstGeom prst="flowChartTermina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+4 936,3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Блок-схема: знак завершения 10"/>
          <p:cNvSpPr/>
          <p:nvPr/>
        </p:nvSpPr>
        <p:spPr>
          <a:xfrm>
            <a:off x="179512" y="4293096"/>
            <a:ext cx="1403648" cy="360040"/>
          </a:xfrm>
          <a:prstGeom prst="flowChartTermina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+15 695,8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Блок-схема: знак завершения 11"/>
          <p:cNvSpPr/>
          <p:nvPr/>
        </p:nvSpPr>
        <p:spPr>
          <a:xfrm>
            <a:off x="179512" y="5157192"/>
            <a:ext cx="1403648" cy="360040"/>
          </a:xfrm>
          <a:prstGeom prst="flowChartTermina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+1 474,0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Блок-схема: знак завершения 12"/>
          <p:cNvSpPr/>
          <p:nvPr/>
        </p:nvSpPr>
        <p:spPr>
          <a:xfrm>
            <a:off x="179512" y="6021288"/>
            <a:ext cx="1403648" cy="360040"/>
          </a:xfrm>
          <a:prstGeom prst="flowChartTermina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+40,1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Рисунок 17" descr="33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15338" y="142852"/>
            <a:ext cx="571504" cy="660403"/>
          </a:xfrm>
          <a:prstGeom prst="rect">
            <a:avLst/>
          </a:prstGeom>
        </p:spPr>
      </p:pic>
      <p:sp>
        <p:nvSpPr>
          <p:cNvPr id="19" name="Заголовок 1"/>
          <p:cNvSpPr txBox="1">
            <a:spLocks/>
          </p:cNvSpPr>
          <p:nvPr/>
        </p:nvSpPr>
        <p:spPr>
          <a:xfrm>
            <a:off x="2285984" y="0"/>
            <a:ext cx="5929354" cy="285728"/>
          </a:xfrm>
          <a:prstGeom prst="rect">
            <a:avLst/>
          </a:prstGeom>
        </p:spPr>
        <p:txBody>
          <a:bodyPr vert="horz" anchor="ctr">
            <a:normAutofit fontScale="90000" lnSpcReduction="10000"/>
          </a:bodyPr>
          <a:lstStyle/>
          <a:p>
            <a:pPr marL="484632" lvl="0">
              <a:spcBef>
                <a:spcPct val="0"/>
              </a:spcBef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Финансовое управление Администрации Белокалитвинского района</a:t>
            </a:r>
            <a:endParaRPr kumimoji="0" lang="ru-RU" sz="1400" b="1" i="0" u="none" strike="noStrike" kern="1200" cap="none" spc="0" normalizeH="0" baseline="0" noProof="0" dirty="0">
              <a:ln w="6350">
                <a:solidFill>
                  <a:schemeClr val="accent1">
                    <a:shade val="43000"/>
                  </a:schemeClr>
                </a:solidFill>
              </a:ln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0" name="Блок-схема: процесс 19"/>
          <p:cNvSpPr/>
          <p:nvPr/>
        </p:nvSpPr>
        <p:spPr>
          <a:xfrm>
            <a:off x="1691680" y="3284984"/>
            <a:ext cx="2448272" cy="360040"/>
          </a:xfrm>
          <a:prstGeom prst="flowChartProces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Решение от 21.06.2019 №317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Блок-схема: процесс 21"/>
          <p:cNvSpPr/>
          <p:nvPr/>
        </p:nvSpPr>
        <p:spPr>
          <a:xfrm>
            <a:off x="1691680" y="4293096"/>
            <a:ext cx="2448272" cy="360040"/>
          </a:xfrm>
          <a:prstGeom prst="flowChartProces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Решение от 22.08.2019 №331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Блок-схема: процесс 22"/>
          <p:cNvSpPr/>
          <p:nvPr/>
        </p:nvSpPr>
        <p:spPr>
          <a:xfrm>
            <a:off x="1691680" y="5157192"/>
            <a:ext cx="2448272" cy="360040"/>
          </a:xfrm>
          <a:prstGeom prst="flowChartProces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Решение от 31.10.2019 №345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Блок-схема: процесс 23"/>
          <p:cNvSpPr/>
          <p:nvPr/>
        </p:nvSpPr>
        <p:spPr>
          <a:xfrm>
            <a:off x="1691680" y="6021288"/>
            <a:ext cx="2448272" cy="360040"/>
          </a:xfrm>
          <a:prstGeom prst="flowChartProces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Решение от 24.12.2019 №356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C99FF"/>
            </a:gs>
            <a:gs pos="25000">
              <a:schemeClr val="bg1">
                <a:tint val="83000"/>
                <a:satMod val="320000"/>
              </a:schemeClr>
            </a:gs>
            <a:gs pos="100000">
              <a:schemeClr val="bg1"/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24712"/>
          </a:xfrm>
          <a:noFill/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Безвозмездные поступления из областного бюджета в 2019 году</a:t>
            </a:r>
            <a:endParaRPr lang="ru-RU" sz="36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Содержимое 8"/>
          <p:cNvGraphicFramePr>
            <a:graphicFrameLocks noGrp="1"/>
          </p:cNvGraphicFramePr>
          <p:nvPr>
            <p:ph sz="half" idx="1"/>
          </p:nvPr>
        </p:nvGraphicFramePr>
        <p:xfrm>
          <a:off x="0" y="1628800"/>
          <a:ext cx="4495800" cy="52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>
          <a:xfrm>
            <a:off x="2285984" y="0"/>
            <a:ext cx="5929354" cy="285728"/>
          </a:xfrm>
          <a:prstGeom prst="rect">
            <a:avLst/>
          </a:prstGeom>
        </p:spPr>
        <p:txBody>
          <a:bodyPr vert="horz" anchor="ctr">
            <a:normAutofit fontScale="90000" lnSpcReduction="10000"/>
          </a:bodyPr>
          <a:lstStyle/>
          <a:p>
            <a:pPr marL="484632" lvl="0">
              <a:spcBef>
                <a:spcPct val="0"/>
              </a:spcBef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Финансовое управление Администрации Белокалитвинского района</a:t>
            </a:r>
            <a:endParaRPr kumimoji="0" lang="ru-RU" sz="1400" b="1" i="0" u="none" strike="noStrike" kern="1200" cap="none" spc="0" normalizeH="0" baseline="0" noProof="0" dirty="0">
              <a:ln w="6350">
                <a:solidFill>
                  <a:schemeClr val="accent1">
                    <a:shade val="43000"/>
                  </a:schemeClr>
                </a:solidFill>
              </a:ln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6" name="Рисунок 5" descr="33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15338" y="142852"/>
            <a:ext cx="571504" cy="660403"/>
          </a:xfrm>
          <a:prstGeom prst="rect">
            <a:avLst/>
          </a:prstGeom>
        </p:spPr>
      </p:pic>
      <p:sp>
        <p:nvSpPr>
          <p:cNvPr id="55298" name="AutoShape 2" descr="ÐÐ°ÑÑÐ¸Ð½ÐºÐ¸ Ð¿Ð¾ Ð·Ð°Ð¿ÑÐ¾ÑÑ ÐºÐ°ÑÑÐ¸Ð½ÐºÐ° Ð¿ÑÐ°Ð²Ð¸ÑÐµÐ»ÑÑÑÐ²Ð° ÑÐ¾ÑÑÐ¾Ð²ÑÐºÐ¾Ð¹ Ð¾Ð±Ð»Ð°ÑÑÐ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10" name="Содержимое 8"/>
          <p:cNvGraphicFramePr>
            <a:graphicFrameLocks noGrp="1"/>
          </p:cNvGraphicFramePr>
          <p:nvPr>
            <p:ph sz="half" idx="2"/>
          </p:nvPr>
        </p:nvGraphicFramePr>
        <p:xfrm>
          <a:off x="4648200" y="1628800"/>
          <a:ext cx="4495800" cy="52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C99FF"/>
            </a:gs>
            <a:gs pos="25000">
              <a:srgbClr val="DCB2D6"/>
            </a:gs>
            <a:gs pos="100000">
              <a:schemeClr val="bg1"/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Диаграмма 5"/>
          <p:cNvGraphicFramePr/>
          <p:nvPr/>
        </p:nvGraphicFramePr>
        <p:xfrm>
          <a:off x="0" y="1285860"/>
          <a:ext cx="9144000" cy="55721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Рисунок 3" descr="33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58214" y="142852"/>
            <a:ext cx="516650" cy="64294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85794"/>
            <a:ext cx="8229600" cy="4786346"/>
          </a:xfrm>
        </p:spPr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404664"/>
            <a:ext cx="8429684" cy="7698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AE1EB2"/>
                </a:solidFill>
                <a:latin typeface="Times New Roman" pitchFamily="18" charset="0"/>
                <a:cs typeface="Times New Roman" pitchFamily="18" charset="0"/>
              </a:rPr>
              <a:t>Бюджет Белокалитвинского района в 2019 году исполнен в сумме 3 607 376,3 тыс.рублей, из них:</a:t>
            </a:r>
            <a:endParaRPr lang="ru-RU" sz="2800" b="1" dirty="0">
              <a:solidFill>
                <a:srgbClr val="AE1EB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285984" y="0"/>
            <a:ext cx="5929354" cy="285728"/>
          </a:xfrm>
          <a:prstGeom prst="rect">
            <a:avLst/>
          </a:prstGeom>
        </p:spPr>
        <p:txBody>
          <a:bodyPr vert="horz" anchor="ctr">
            <a:normAutofit fontScale="90000" lnSpcReduction="10000"/>
          </a:bodyPr>
          <a:lstStyle/>
          <a:p>
            <a:pPr marL="484632" lvl="0">
              <a:spcBef>
                <a:spcPct val="0"/>
              </a:spcBef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Финансовое управление Администрации Белокалитвинского района</a:t>
            </a:r>
            <a:endParaRPr kumimoji="0" lang="ru-RU" sz="1400" b="1" i="0" u="none" strike="noStrike" kern="1200" cap="none" spc="0" normalizeH="0" baseline="0" noProof="0" dirty="0">
              <a:ln w="6350">
                <a:solidFill>
                  <a:schemeClr val="accent1">
                    <a:shade val="43000"/>
                  </a:schemeClr>
                </a:solidFill>
              </a:ln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0000"/>
                <a:satMod val="400000"/>
              </a:schemeClr>
            </a:gs>
            <a:gs pos="25000">
              <a:schemeClr val="bg1">
                <a:tint val="83000"/>
                <a:satMod val="320000"/>
              </a:schemeClr>
            </a:gs>
            <a:gs pos="100000">
              <a:srgbClr val="DCB2D6"/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33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58214" y="142852"/>
            <a:ext cx="516650" cy="64294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85794"/>
            <a:ext cx="8229600" cy="4786346"/>
          </a:xfrm>
        </p:spPr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14282" y="642918"/>
            <a:ext cx="8429684" cy="11298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Белокалитвинского района в 2019 году</a:t>
            </a:r>
          </a:p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по социальной сфере </a:t>
            </a:r>
          </a:p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исполнен в сумме  2 776 290,8 тыс. рублей, из них: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0" y="1285860"/>
          <a:ext cx="9144000" cy="55721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Заголовок 1"/>
          <p:cNvSpPr txBox="1">
            <a:spLocks/>
          </p:cNvSpPr>
          <p:nvPr/>
        </p:nvSpPr>
        <p:spPr>
          <a:xfrm>
            <a:off x="2285984" y="0"/>
            <a:ext cx="5929354" cy="285728"/>
          </a:xfrm>
          <a:prstGeom prst="rect">
            <a:avLst/>
          </a:prstGeom>
        </p:spPr>
        <p:txBody>
          <a:bodyPr vert="horz" anchor="ctr">
            <a:normAutofit fontScale="90000" lnSpcReduction="10000"/>
          </a:bodyPr>
          <a:lstStyle/>
          <a:p>
            <a:pPr marL="484632" lvl="0">
              <a:spcBef>
                <a:spcPct val="0"/>
              </a:spcBef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Финансовое управление Администрации Белокалитвинского района</a:t>
            </a:r>
            <a:endParaRPr kumimoji="0" lang="ru-RU" sz="1400" b="1" i="0" u="none" strike="noStrike" kern="1200" cap="none" spc="0" normalizeH="0" baseline="0" noProof="0" dirty="0">
              <a:ln w="6350">
                <a:solidFill>
                  <a:schemeClr val="accent1">
                    <a:shade val="43000"/>
                  </a:schemeClr>
                </a:solidFill>
              </a:ln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Education-I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Багетная рамка 7"/>
          <p:cNvSpPr/>
          <p:nvPr/>
        </p:nvSpPr>
        <p:spPr>
          <a:xfrm>
            <a:off x="4932040" y="1340768"/>
            <a:ext cx="3960440" cy="2304256"/>
          </a:xfrm>
          <a:prstGeom prst="bevel">
            <a:avLst/>
          </a:prstGeom>
          <a:solidFill>
            <a:srgbClr val="D7C0F6"/>
          </a:solidFill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Услуги дополнительного образования предоставлены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9 097 учащимся в </a:t>
            </a:r>
            <a:r>
              <a:rPr lang="ru-RU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учреждениях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Багетная рамка 8"/>
          <p:cNvSpPr/>
          <p:nvPr/>
        </p:nvSpPr>
        <p:spPr>
          <a:xfrm>
            <a:off x="251520" y="1340768"/>
            <a:ext cx="3744416" cy="2304256"/>
          </a:xfrm>
          <a:prstGeom prst="bevel">
            <a:avLst/>
          </a:prstGeom>
          <a:solidFill>
            <a:srgbClr val="F5CFE7"/>
          </a:solidFill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7150" dist="38100" dir="5400000" algn="ctr" rotWithShape="0">
              <a:schemeClr val="accent2">
                <a:shade val="9000"/>
                <a:satMod val="105000"/>
                <a:alpha val="48000"/>
              </a:scheme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Услуги дошкольного образования предоставлены  </a:t>
            </a:r>
            <a:r>
              <a:rPr lang="ru-RU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3 603 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воспитанникам в </a:t>
            </a:r>
          </a:p>
          <a:p>
            <a:pPr algn="ctr"/>
            <a:r>
              <a:rPr lang="ru-RU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48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детских садах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Багетная рамка 9"/>
          <p:cNvSpPr/>
          <p:nvPr/>
        </p:nvSpPr>
        <p:spPr>
          <a:xfrm>
            <a:off x="5004048" y="4365104"/>
            <a:ext cx="3925670" cy="2304256"/>
          </a:xfrm>
          <a:prstGeom prst="bevel">
            <a:avLst/>
          </a:prstGeom>
          <a:solidFill>
            <a:srgbClr val="DCB2D6"/>
          </a:solidFill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7150" dist="38100" dir="5400000" algn="ctr" rotWithShape="0">
              <a:schemeClr val="accent1">
                <a:shade val="9000"/>
                <a:satMod val="105000"/>
                <a:alpha val="48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Услуги по организации отдыха и оздоровления детей предоставлены </a:t>
            </a:r>
          </a:p>
          <a:p>
            <a:pPr algn="ctr"/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3 547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детям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Багетная рамка 10"/>
          <p:cNvSpPr/>
          <p:nvPr/>
        </p:nvSpPr>
        <p:spPr>
          <a:xfrm>
            <a:off x="251520" y="4365104"/>
            <a:ext cx="3744416" cy="2298555"/>
          </a:xfrm>
          <a:prstGeom prst="bevel">
            <a:avLst/>
          </a:prstGeom>
          <a:solidFill>
            <a:srgbClr val="E4BBE7"/>
          </a:solidFill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7150" dist="38100" dir="5400000" algn="ctr" rotWithShape="0">
              <a:schemeClr val="accent5">
                <a:shade val="9000"/>
                <a:satMod val="105000"/>
                <a:alpha val="48000"/>
              </a:scheme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Услуги общего образования предоставлены </a:t>
            </a:r>
            <a:r>
              <a:rPr lang="ru-RU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9 153 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учащимся в </a:t>
            </a:r>
            <a:r>
              <a:rPr lang="ru-RU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38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школах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Рисунок 14" descr="330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15338" y="142852"/>
            <a:ext cx="571504" cy="660403"/>
          </a:xfrm>
          <a:prstGeom prst="rect">
            <a:avLst/>
          </a:prstGeom>
        </p:spPr>
      </p:pic>
      <p:sp>
        <p:nvSpPr>
          <p:cNvPr id="16" name="Заголовок 1"/>
          <p:cNvSpPr txBox="1">
            <a:spLocks/>
          </p:cNvSpPr>
          <p:nvPr/>
        </p:nvSpPr>
        <p:spPr>
          <a:xfrm>
            <a:off x="2285984" y="0"/>
            <a:ext cx="5929354" cy="285728"/>
          </a:xfrm>
          <a:prstGeom prst="rect">
            <a:avLst/>
          </a:prstGeom>
        </p:spPr>
        <p:txBody>
          <a:bodyPr vert="horz" anchor="ctr">
            <a:normAutofit fontScale="90000" lnSpcReduction="10000"/>
          </a:bodyPr>
          <a:lstStyle/>
          <a:p>
            <a:pPr marL="484632" lvl="0">
              <a:spcBef>
                <a:spcPct val="0"/>
              </a:spcBef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Финансовое управление Администрации Белокалитвинского района</a:t>
            </a:r>
            <a:endParaRPr kumimoji="0" lang="ru-RU" sz="1400" b="1" i="0" u="none" strike="noStrike" kern="1200" cap="none" spc="0" normalizeH="0" baseline="0" noProof="0" dirty="0">
              <a:ln w="6350">
                <a:solidFill>
                  <a:schemeClr val="accent1">
                    <a:shade val="43000"/>
                  </a:schemeClr>
                </a:solidFill>
              </a:ln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0" y="214290"/>
            <a:ext cx="77867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Предоставление муниципальных услуг</a:t>
            </a:r>
          </a:p>
          <a:p>
            <a:pPr algn="ctr"/>
            <a:r>
              <a:rPr lang="ru-RU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в сфере образования в 2019 году</a:t>
            </a:r>
            <a:endParaRPr lang="ru-RU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depositphotos_56188187-stock-photo-education-concep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39986"/>
            <a:ext cx="9144000" cy="6218014"/>
          </a:xfrm>
          <a:prstGeom prst="rect">
            <a:avLst/>
          </a:prstGeom>
        </p:spPr>
      </p:pic>
      <p:sp>
        <p:nvSpPr>
          <p:cNvPr id="6" name="Содержимое 5"/>
          <p:cNvSpPr txBox="1">
            <a:spLocks/>
          </p:cNvSpPr>
          <p:nvPr/>
        </p:nvSpPr>
        <p:spPr>
          <a:xfrm>
            <a:off x="179512" y="357166"/>
            <a:ext cx="7992888" cy="1857388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anchor="t">
            <a:noAutofit/>
          </a:bodyPr>
          <a:lstStyle/>
          <a:p>
            <a:pPr marL="448056" marR="0" lvl="0" indent="-384048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Структура расходов бюджета Белокалитвинского района в  </a:t>
            </a:r>
            <a:r>
              <a:rPr kumimoji="0" lang="ru-RU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2019 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году </a:t>
            </a:r>
          </a:p>
          <a:p>
            <a:pPr marL="448056" marR="0" lvl="0" indent="-384048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на образование </a:t>
            </a:r>
            <a:r>
              <a:rPr kumimoji="0" lang="ru-RU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1 346</a:t>
            </a:r>
            <a:r>
              <a:rPr kumimoji="0" lang="ru-RU" sz="3200" b="1" i="0" u="sng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715,0 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тыс. рублей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285984" y="0"/>
            <a:ext cx="5929354" cy="285728"/>
          </a:xfrm>
          <a:prstGeom prst="rect">
            <a:avLst/>
          </a:prstGeom>
        </p:spPr>
        <p:txBody>
          <a:bodyPr vert="horz" anchor="ctr">
            <a:normAutofit fontScale="90000" lnSpcReduction="10000"/>
          </a:bodyPr>
          <a:lstStyle/>
          <a:p>
            <a:pPr marL="484632" lvl="0">
              <a:spcBef>
                <a:spcPct val="0"/>
              </a:spcBef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Финансовое управление Администрации Белокалитвинского района</a:t>
            </a:r>
            <a:endParaRPr kumimoji="0" lang="ru-RU" sz="1400" b="1" i="0" u="none" strike="noStrike" kern="1200" cap="none" spc="0" normalizeH="0" baseline="0" noProof="0" dirty="0">
              <a:ln w="6350">
                <a:solidFill>
                  <a:schemeClr val="accent1">
                    <a:shade val="43000"/>
                  </a:schemeClr>
                </a:solidFill>
              </a:ln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8" name="Рисунок 7" descr="33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15338" y="142852"/>
            <a:ext cx="571504" cy="660403"/>
          </a:xfrm>
          <a:prstGeom prst="rect">
            <a:avLst/>
          </a:prstGeom>
        </p:spPr>
      </p:pic>
      <p:sp>
        <p:nvSpPr>
          <p:cNvPr id="11" name="Содержимое 10"/>
          <p:cNvSpPr>
            <a:spLocks noGrp="1"/>
          </p:cNvSpPr>
          <p:nvPr>
            <p:ph idx="1"/>
          </p:nvPr>
        </p:nvSpPr>
        <p:spPr>
          <a:xfrm>
            <a:off x="571472" y="2214554"/>
            <a:ext cx="8115328" cy="428628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Дошкольное образование  407 664,3 тыс. рублей</a:t>
            </a:r>
          </a:p>
          <a:p>
            <a:pPr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Общее образование 735 798,5 тыс. рублей</a:t>
            </a:r>
          </a:p>
          <a:p>
            <a:pPr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Дополнительное образование 147 225,1 тыс. рублей</a:t>
            </a:r>
          </a:p>
          <a:p>
            <a:pPr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Профессиональная подготовка, переподготовка и повышение квалификации 275,7 тыс. рублей</a:t>
            </a:r>
          </a:p>
          <a:p>
            <a:pPr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Молодежная политика 27 310,0 тыс. рублей</a:t>
            </a:r>
          </a:p>
          <a:p>
            <a:pPr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Другие вопросы в области образования 28 441,5 тыс. рублей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836712"/>
            <a:ext cx="8712968" cy="829814"/>
          </a:xfrm>
          <a:ln>
            <a:noFill/>
          </a:ln>
        </p:spPr>
        <p:txBody>
          <a:bodyPr>
            <a:normAutofit/>
          </a:bodyPr>
          <a:lstStyle/>
          <a:p>
            <a:r>
              <a:rPr lang="ru-RU" sz="2200" b="1" cap="all" dirty="0" smtClean="0">
                <a:ln w="9000" cmpd="sng">
                  <a:solidFill>
                    <a:srgbClr val="9966FF"/>
                  </a:solidFill>
                  <a:prstDash val="solid"/>
                </a:ln>
                <a:solidFill>
                  <a:srgbClr val="9966FF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Отчет об исполнении бюджета Белокалитвинского района За 2019 год подготовлен в соответствии с:</a:t>
            </a:r>
            <a:endParaRPr lang="ru-RU" sz="2200" b="1" cap="all" dirty="0">
              <a:ln w="9000" cmpd="sng">
                <a:solidFill>
                  <a:srgbClr val="9966FF"/>
                </a:solidFill>
                <a:prstDash val="solid"/>
              </a:ln>
              <a:solidFill>
                <a:srgbClr val="9966FF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33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451650" y="0"/>
            <a:ext cx="549506" cy="714357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285984" y="0"/>
            <a:ext cx="5929354" cy="285728"/>
          </a:xfrm>
          <a:prstGeom prst="rect">
            <a:avLst/>
          </a:prstGeom>
        </p:spPr>
        <p:txBody>
          <a:bodyPr vert="horz" anchor="ctr">
            <a:normAutofit fontScale="90000" lnSpcReduction="10000"/>
          </a:bodyPr>
          <a:lstStyle/>
          <a:p>
            <a:pPr marL="484632" lvl="0">
              <a:spcBef>
                <a:spcPct val="0"/>
              </a:spcBef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Финансовое управление Администрации Белокалитвинского района</a:t>
            </a:r>
            <a:endParaRPr kumimoji="0" lang="ru-RU" sz="1400" b="1" i="0" u="none" strike="noStrike" kern="1200" cap="none" spc="0" normalizeH="0" baseline="0" noProof="0" dirty="0">
              <a:ln w="6350">
                <a:solidFill>
                  <a:schemeClr val="accent1">
                    <a:shade val="43000"/>
                  </a:schemeClr>
                </a:solidFill>
              </a:ln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79512" y="1988840"/>
            <a:ext cx="8712968" cy="360040"/>
          </a:xfrm>
          <a:prstGeom prst="roundRect">
            <a:avLst/>
          </a:prstGeom>
          <a:solidFill>
            <a:srgbClr val="DCB2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Бюджетным Кодексом РФ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79512" y="5373216"/>
            <a:ext cx="8784976" cy="1224136"/>
          </a:xfrm>
          <a:prstGeom prst="roundRect">
            <a:avLst/>
          </a:prstGeom>
          <a:solidFill>
            <a:srgbClr val="DCB2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Решением Собрания депутатов Белокалитвинского района от 30 августа 2007 года  № 247 «Об утверждении Положения о бюджетном процессе в </a:t>
            </a:r>
            <a:r>
              <a:rPr lang="ru-RU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Белокалитвинском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районе»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79512" y="2564904"/>
            <a:ext cx="8712968" cy="1080120"/>
          </a:xfrm>
          <a:prstGeom prst="roundRect">
            <a:avLst/>
          </a:prstGeom>
          <a:solidFill>
            <a:srgbClr val="DCB2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Инструкцией о порядке составления, представления годовой, квартальной бухгалтерской отчетности государственных (муниципальных) бюджетных и автономных учреждений, утвержденной приказом Министра финансов РФ от 25.03.2011 №33н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9512" y="3933056"/>
            <a:ext cx="8784976" cy="1152128"/>
          </a:xfrm>
          <a:prstGeom prst="roundRect">
            <a:avLst/>
          </a:prstGeom>
          <a:solidFill>
            <a:srgbClr val="DCB2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Инструкцией о порядке составления и предоставления годовой, квартальной и месячной отчетности об исполнении бюджетов бюджетной системы РФ, утвержденной приказом Министерства финансов РФ от 28.12.2010 №191н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 descr="hello_html_m3294f81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8" y="0"/>
            <a:ext cx="9108282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2844" y="357166"/>
            <a:ext cx="8429684" cy="1200329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Структура расходов бюджета 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Белокалитвинского района в 2019 году по отрасли «Культура», всего – 142 720,1 тыс. рублей, из них:</a:t>
            </a:r>
            <a:endParaRPr lang="ru-RU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285984" y="0"/>
            <a:ext cx="5929354" cy="285728"/>
          </a:xfrm>
          <a:prstGeom prst="rect">
            <a:avLst/>
          </a:prstGeom>
        </p:spPr>
        <p:txBody>
          <a:bodyPr vert="horz" anchor="ctr">
            <a:normAutofit fontScale="90000" lnSpcReduction="10000"/>
          </a:bodyPr>
          <a:lstStyle/>
          <a:p>
            <a:pPr marL="484632" lvl="0">
              <a:spcBef>
                <a:spcPct val="0"/>
              </a:spcBef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Финансовое управление Администрации Белокалитвинского района</a:t>
            </a:r>
            <a:endParaRPr kumimoji="0" lang="ru-RU" sz="1400" b="1" i="0" u="none" strike="noStrike" kern="1200" cap="none" spc="0" normalizeH="0" baseline="0" noProof="0" dirty="0">
              <a:ln w="6350">
                <a:solidFill>
                  <a:schemeClr val="accent1">
                    <a:shade val="43000"/>
                  </a:schemeClr>
                </a:solidFill>
              </a:ln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1" name="Рисунок 10" descr="33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15338" y="142852"/>
            <a:ext cx="571504" cy="660403"/>
          </a:xfrm>
          <a:prstGeom prst="rect">
            <a:avLst/>
          </a:prstGeom>
        </p:spPr>
      </p:pic>
      <p:sp>
        <p:nvSpPr>
          <p:cNvPr id="12" name="Прямоугольник с одним вырезанным углом 11"/>
          <p:cNvSpPr/>
          <p:nvPr/>
        </p:nvSpPr>
        <p:spPr>
          <a:xfrm>
            <a:off x="179512" y="1628800"/>
            <a:ext cx="4176464" cy="864096"/>
          </a:xfrm>
          <a:prstGeom prst="snip1Rect">
            <a:avLst/>
          </a:prstGeom>
          <a:solidFill>
            <a:schemeClr val="bg2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обеспечение деятельности библиотек – 44 131 ,1 тыс.рублей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с одним вырезанным углом 12"/>
          <p:cNvSpPr/>
          <p:nvPr/>
        </p:nvSpPr>
        <p:spPr>
          <a:xfrm>
            <a:off x="179512" y="5517232"/>
            <a:ext cx="4211960" cy="1124744"/>
          </a:xfrm>
          <a:prstGeom prst="snip1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обеспечение деятельности учреждений культурно-досугового типа  – 87 739,9 тыс.рублей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с одним вырезанным углом 13"/>
          <p:cNvSpPr/>
          <p:nvPr/>
        </p:nvSpPr>
        <p:spPr>
          <a:xfrm>
            <a:off x="4860032" y="5589240"/>
            <a:ext cx="4104456" cy="1008112"/>
          </a:xfrm>
          <a:prstGeom prst="snip1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проведение мероприятий в области культуры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579,2 тыс.рублей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с одним вырезанным углом 14"/>
          <p:cNvSpPr/>
          <p:nvPr/>
        </p:nvSpPr>
        <p:spPr>
          <a:xfrm>
            <a:off x="4860032" y="4797152"/>
            <a:ext cx="4104456" cy="720080"/>
          </a:xfrm>
          <a:prstGeom prst="snip1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обеспечение деятельности музея –  5 474,6  тыс.рублей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913" name="Picture 1" descr="C:\Documents and Settings\Kolesnikova\Рабочий стол\картинки 2018\538735_1600x1200.jpe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860032" y="1628800"/>
            <a:ext cx="4104456" cy="309634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38914" name="Picture 2" descr="C:\Documents and Settings\Kolesnikova\Рабочий стол\картинки 2018\belaya-kalitva-435962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79512" y="2564904"/>
            <a:ext cx="4176464" cy="288032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0000"/>
                <a:satMod val="400000"/>
              </a:schemeClr>
            </a:gs>
            <a:gs pos="25000">
              <a:schemeClr val="bg1">
                <a:tint val="83000"/>
                <a:satMod val="320000"/>
              </a:schemeClr>
            </a:gs>
            <a:gs pos="100000">
              <a:srgbClr val="DCB2D6"/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33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58214" y="142852"/>
            <a:ext cx="514092" cy="55085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357166"/>
            <a:ext cx="8229600" cy="4429156"/>
          </a:xfrm>
        </p:spPr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7" name="TextBox 36"/>
          <p:cNvSpPr txBox="1"/>
          <p:nvPr/>
        </p:nvSpPr>
        <p:spPr>
          <a:xfrm>
            <a:off x="0" y="714356"/>
            <a:ext cx="7643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u="sng" dirty="0" smtClean="0"/>
              <a:t> </a:t>
            </a:r>
            <a:endParaRPr lang="ru-RU" b="1" u="sng" dirty="0"/>
          </a:p>
        </p:txBody>
      </p:sp>
      <p:sp>
        <p:nvSpPr>
          <p:cNvPr id="12" name="TextBox 11"/>
          <p:cNvSpPr txBox="1"/>
          <p:nvPr/>
        </p:nvSpPr>
        <p:spPr>
          <a:xfrm>
            <a:off x="1043608" y="428604"/>
            <a:ext cx="7344816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Белокалитвинского района в 2019 году</a:t>
            </a:r>
          </a:p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сфере здравоохранения исполнен</a:t>
            </a:r>
          </a:p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сумме 52 190,8 тыс. рублей, из них: 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2285984" y="0"/>
            <a:ext cx="5929354" cy="285728"/>
          </a:xfrm>
          <a:prstGeom prst="rect">
            <a:avLst/>
          </a:prstGeom>
        </p:spPr>
        <p:txBody>
          <a:bodyPr vert="horz" anchor="ctr">
            <a:normAutofit fontScale="90000" lnSpcReduction="10000"/>
          </a:bodyPr>
          <a:lstStyle/>
          <a:p>
            <a:pPr marL="484632" lvl="0">
              <a:spcBef>
                <a:spcPct val="0"/>
              </a:spcBef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Финансовое управление Администрации Белокалитвинского района</a:t>
            </a:r>
            <a:endParaRPr kumimoji="0" lang="ru-RU" sz="1400" b="1" i="0" u="none" strike="noStrike" kern="1200" cap="none" spc="0" normalizeH="0" baseline="0" noProof="0" dirty="0">
              <a:ln w="6350">
                <a:solidFill>
                  <a:schemeClr val="accent1">
                    <a:shade val="43000"/>
                  </a:schemeClr>
                </a:solidFill>
              </a:ln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179512" y="4293096"/>
            <a:ext cx="2160240" cy="2376264"/>
          </a:xfrm>
          <a:prstGeom prst="round2DiagRect">
            <a:avLst/>
          </a:prstGeom>
          <a:solidFill>
            <a:srgbClr val="F5CFE7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Скорая медицинская помощь</a:t>
            </a:r>
          </a:p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512,8 тыс.рублей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4139952" y="1700808"/>
            <a:ext cx="2304256" cy="2232248"/>
          </a:xfrm>
          <a:prstGeom prst="round2DiagRect">
            <a:avLst/>
          </a:prstGeom>
          <a:solidFill>
            <a:srgbClr val="CC99FF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Стационарная медицинская помощь </a:t>
            </a:r>
          </a:p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34 902,1 тыс.рублей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2483768" y="4293096"/>
            <a:ext cx="2160240" cy="2376264"/>
          </a:xfrm>
          <a:prstGeom prst="round2DiagRect">
            <a:avLst/>
          </a:prstGeom>
          <a:solidFill>
            <a:srgbClr val="D7C0F6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Другие вопросы в области здравоохранения – 7 997,3 тыс.рублей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6588224" y="1700808"/>
            <a:ext cx="2304256" cy="2232248"/>
          </a:xfrm>
          <a:prstGeom prst="round2DiagRect">
            <a:avLst/>
          </a:prstGeom>
          <a:solidFill>
            <a:srgbClr val="CFB9E9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Амбулаторная помощь</a:t>
            </a:r>
          </a:p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8 778,6 тыс.рублей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Documents and Settings\Kolesnikova\Рабочий стол\картинки 2018\sam_03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4077072"/>
            <a:ext cx="4032448" cy="259228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027" name="Picture 3" descr="C:\Documents and Settings\Kolesnikova\Рабочий стол\картинки 2018\2016-09-26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40729" y="1700807"/>
            <a:ext cx="3693989" cy="246161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5" name="Picture 3" descr="C:\Users\Bud8\Pictures\Saved Pictures\s120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80528" y="0"/>
            <a:ext cx="1673635" cy="1556792"/>
          </a:xfrm>
          <a:prstGeom prst="rect">
            <a:avLst/>
          </a:prstGeom>
          <a:noFill/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0000"/>
                <a:satMod val="400000"/>
              </a:schemeClr>
            </a:gs>
            <a:gs pos="25000">
              <a:schemeClr val="bg1">
                <a:tint val="83000"/>
                <a:satMod val="320000"/>
              </a:schemeClr>
            </a:gs>
            <a:gs pos="100000">
              <a:srgbClr val="CFB9E9"/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Документы_Колесникова на Bud5\БЮДЖЕТ для граждан\БЮДЖЕТ для граждан 2019-2021\картинки\P286EebyKo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96535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892480" cy="1008112"/>
          </a:xfr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  на физическую культуру и спорт</a:t>
            </a:r>
            <a:b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 2019 году исполнены в сумме  3 523,3 тыс. рублей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4989160"/>
            <a:ext cx="9396536" cy="1868840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endParaRPr lang="ru-RU" dirty="0" smtClean="0"/>
          </a:p>
          <a:p>
            <a:pPr algn="ctr">
              <a:spcBef>
                <a:spcPct val="0"/>
              </a:spcBef>
              <a:buNone/>
            </a:pPr>
            <a:r>
              <a:rPr lang="ru-RU" sz="3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Данные средства были направлены на спортивно-массовые мероприятия в рамках реализации </a:t>
            </a:r>
          </a:p>
          <a:p>
            <a:pPr algn="ctr">
              <a:spcBef>
                <a:spcPct val="0"/>
              </a:spcBef>
              <a:buNone/>
            </a:pPr>
            <a:r>
              <a:rPr lang="ru-RU" sz="3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подпрограммы  «Развитие физической культуры и спорта» муниципальной программы «Молодежь Дона»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2285984" y="0"/>
            <a:ext cx="5929354" cy="285728"/>
          </a:xfrm>
          <a:prstGeom prst="rect">
            <a:avLst/>
          </a:prstGeom>
        </p:spPr>
        <p:txBody>
          <a:bodyPr vert="horz" anchor="ctr">
            <a:normAutofit fontScale="90000" lnSpcReduction="10000"/>
          </a:bodyPr>
          <a:lstStyle/>
          <a:p>
            <a:pPr marL="484632" lvl="0">
              <a:spcBef>
                <a:spcPct val="0"/>
              </a:spcBef>
            </a:pP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Финансовое управление Администрации Белокалитвинского района</a:t>
            </a:r>
            <a:endParaRPr kumimoji="0" lang="ru-RU" sz="1400" b="1" i="0" u="none" strike="noStrike" kern="1200" cap="none" spc="0" normalizeH="0" baseline="0" noProof="0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bg1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5" name="Рисунок 14" descr="33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15338" y="142852"/>
            <a:ext cx="571504" cy="660403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C:\Documents and Settings\Bud6\Рабочий стол\БЮДЖЕТ для граждан 2018\263419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19161" y="0"/>
            <a:ext cx="10676241" cy="6858000"/>
          </a:xfrm>
          <a:prstGeom prst="bevel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-180528" y="332656"/>
            <a:ext cx="8424936" cy="156966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 на поддержку экономики</a:t>
            </a:r>
          </a:p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 2019 году составили 165 683,7 тыс. рублей</a:t>
            </a:r>
          </a:p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и были направлены на:</a:t>
            </a:r>
            <a:endParaRPr lang="ru-RU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2285984" y="0"/>
            <a:ext cx="5929354" cy="285728"/>
          </a:xfrm>
          <a:prstGeom prst="rect">
            <a:avLst/>
          </a:prstGeom>
        </p:spPr>
        <p:txBody>
          <a:bodyPr vert="horz" anchor="ctr">
            <a:normAutofit fontScale="90000" lnSpcReduction="10000"/>
          </a:bodyPr>
          <a:lstStyle/>
          <a:p>
            <a:pPr marL="484632" lvl="0">
              <a:spcBef>
                <a:spcPct val="0"/>
              </a:spcBef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Финансовое управление Администрации Белокалитвинского района</a:t>
            </a:r>
            <a:endParaRPr kumimoji="0" lang="ru-RU" sz="1400" b="1" i="0" u="none" strike="noStrike" kern="1200" cap="none" spc="0" normalizeH="0" baseline="0" noProof="0" dirty="0">
              <a:ln w="6350">
                <a:solidFill>
                  <a:schemeClr val="accent1">
                    <a:shade val="43000"/>
                  </a:schemeClr>
                </a:solidFill>
              </a:ln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7" name="Рисунок 16" descr="330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58214" y="142852"/>
            <a:ext cx="571504" cy="660403"/>
          </a:xfrm>
          <a:prstGeom prst="rect">
            <a:avLst/>
          </a:prstGeom>
        </p:spPr>
      </p:pic>
      <p:sp>
        <p:nvSpPr>
          <p:cNvPr id="9" name="Багетная рамка 8"/>
          <p:cNvSpPr/>
          <p:nvPr/>
        </p:nvSpPr>
        <p:spPr>
          <a:xfrm>
            <a:off x="-468560" y="3789040"/>
            <a:ext cx="3672408" cy="1224136"/>
          </a:xfrm>
          <a:prstGeom prst="bevel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Сельское хозяйство и рыболовство                       – 6 831,8 тыс.рублей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Багетная рамка 9"/>
          <p:cNvSpPr/>
          <p:nvPr/>
        </p:nvSpPr>
        <p:spPr>
          <a:xfrm>
            <a:off x="2915816" y="5229200"/>
            <a:ext cx="3672408" cy="1368152"/>
          </a:xfrm>
          <a:prstGeom prst="bevel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Дорожное хозяйство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157 365,1 тыс.рублей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Багетная рамка 10"/>
          <p:cNvSpPr/>
          <p:nvPr/>
        </p:nvSpPr>
        <p:spPr>
          <a:xfrm>
            <a:off x="6444208" y="2636912"/>
            <a:ext cx="3456384" cy="1224136"/>
          </a:xfrm>
          <a:prstGeom prst="bevel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Другие вопросы в области национальной экономики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1 486,8 тыс.рублей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" descr="C:\Documents and Settings\Bud6\Рабочий стол\65_big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828600" y="-531441"/>
            <a:ext cx="10225136" cy="76036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-324544" y="0"/>
            <a:ext cx="7572428" cy="1107996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Дорожный  фонд  в сумме  40 784,2 тыс. рублей  распределен по следующим направлениям:   </a:t>
            </a:r>
          </a:p>
          <a:p>
            <a:endParaRPr lang="ru-RU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267744" y="-285728"/>
            <a:ext cx="5929354" cy="285728"/>
          </a:xfrm>
          <a:prstGeom prst="rect">
            <a:avLst/>
          </a:prstGeom>
        </p:spPr>
        <p:txBody>
          <a:bodyPr vert="horz" anchor="ctr">
            <a:normAutofit fontScale="90000" lnSpcReduction="10000"/>
          </a:bodyPr>
          <a:lstStyle/>
          <a:p>
            <a:pPr marL="484632" lvl="0">
              <a:spcBef>
                <a:spcPct val="0"/>
              </a:spcBef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Финансовое управление Администрации Белокалитвинского района</a:t>
            </a:r>
            <a:endParaRPr kumimoji="0" lang="ru-RU" sz="1400" b="1" i="0" u="none" strike="noStrike" kern="1200" cap="none" spc="0" normalizeH="0" baseline="0" noProof="0" dirty="0">
              <a:ln w="6350">
                <a:solidFill>
                  <a:schemeClr val="accent1">
                    <a:shade val="43000"/>
                  </a:schemeClr>
                </a:solidFill>
              </a:ln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0" name="Рисунок 9" descr="33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82114" y="-324645"/>
            <a:ext cx="561886" cy="649289"/>
          </a:xfrm>
          <a:prstGeom prst="rect">
            <a:avLst/>
          </a:prstGeom>
        </p:spPr>
      </p:pic>
      <p:sp>
        <p:nvSpPr>
          <p:cNvPr id="8" name="Багетная рамка 7"/>
          <p:cNvSpPr/>
          <p:nvPr/>
        </p:nvSpPr>
        <p:spPr>
          <a:xfrm>
            <a:off x="5429256" y="1214422"/>
            <a:ext cx="3456384" cy="1224136"/>
          </a:xfrm>
          <a:prstGeom prst="bevel">
            <a:avLst/>
          </a:prstGeom>
          <a:solidFill>
            <a:srgbClr val="CFB9E9"/>
          </a:solidFill>
          <a:ln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капитальный ремонт дорог </a:t>
            </a:r>
          </a:p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865,2 тыс. рублей</a:t>
            </a:r>
          </a:p>
        </p:txBody>
      </p:sp>
      <p:sp>
        <p:nvSpPr>
          <p:cNvPr id="13" name="Багетная рамка 12"/>
          <p:cNvSpPr/>
          <p:nvPr/>
        </p:nvSpPr>
        <p:spPr>
          <a:xfrm>
            <a:off x="5429256" y="2643182"/>
            <a:ext cx="3500462" cy="1152128"/>
          </a:xfrm>
          <a:prstGeom prst="bevel">
            <a:avLst/>
          </a:prstGeom>
          <a:solidFill>
            <a:srgbClr val="F5CFE7"/>
          </a:solidFill>
          <a:ln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содержание и ремонт дорог</a:t>
            </a:r>
          </a:p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33 473,7 тыс. рублей</a:t>
            </a:r>
          </a:p>
        </p:txBody>
      </p:sp>
      <p:sp>
        <p:nvSpPr>
          <p:cNvPr id="14" name="Багетная рамка 13"/>
          <p:cNvSpPr/>
          <p:nvPr/>
        </p:nvSpPr>
        <p:spPr>
          <a:xfrm>
            <a:off x="5429256" y="4000504"/>
            <a:ext cx="3527822" cy="1152128"/>
          </a:xfrm>
          <a:prstGeom prst="bevel">
            <a:avLst/>
          </a:prstGeom>
          <a:solidFill>
            <a:srgbClr val="CFB9E9"/>
          </a:solidFill>
          <a:ln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строительство и реконструкция </a:t>
            </a:r>
            <a:r>
              <a:rPr lang="ru-RU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внутрипоселковых</a:t>
            </a:r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дорог          –</a:t>
            </a:r>
            <a:r>
              <a:rPr lang="ru-RU" b="1" i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378,2 тыс. рублей</a:t>
            </a:r>
          </a:p>
        </p:txBody>
      </p:sp>
      <p:sp>
        <p:nvSpPr>
          <p:cNvPr id="15" name="Багетная рамка 14"/>
          <p:cNvSpPr/>
          <p:nvPr/>
        </p:nvSpPr>
        <p:spPr>
          <a:xfrm>
            <a:off x="5429256" y="5429264"/>
            <a:ext cx="3571900" cy="1152128"/>
          </a:xfrm>
          <a:prstGeom prst="bevel">
            <a:avLst/>
          </a:prstGeom>
          <a:solidFill>
            <a:srgbClr val="F5CFE7"/>
          </a:solidFill>
          <a:ln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обеспечение безопасности дорожного движения </a:t>
            </a:r>
          </a:p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4 351,3тыс. рублей</a:t>
            </a:r>
            <a:endParaRPr lang="ru-RU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Багетная рамка 15"/>
          <p:cNvSpPr/>
          <p:nvPr/>
        </p:nvSpPr>
        <p:spPr>
          <a:xfrm>
            <a:off x="1259632" y="5429264"/>
            <a:ext cx="3883840" cy="1143008"/>
          </a:xfrm>
          <a:prstGeom prst="bevel">
            <a:avLst/>
          </a:prstGeom>
          <a:solidFill>
            <a:srgbClr val="CFB9E9"/>
          </a:solidFill>
          <a:ln>
            <a:solidFill>
              <a:srgbClr val="9966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разработку проектно-сметной документации по капитальному ремонту  </a:t>
            </a:r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 1 715,8 тыс. рублей</a:t>
            </a:r>
            <a:endParaRPr lang="ru-RU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0000"/>
                <a:satMod val="400000"/>
              </a:schemeClr>
            </a:gs>
            <a:gs pos="25000">
              <a:schemeClr val="bg1">
                <a:tint val="83000"/>
                <a:satMod val="320000"/>
              </a:schemeClr>
            </a:gs>
            <a:gs pos="100000">
              <a:srgbClr val="CFB9E9"/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 txBox="1">
            <a:spLocks/>
          </p:cNvSpPr>
          <p:nvPr/>
        </p:nvSpPr>
        <p:spPr>
          <a:xfrm>
            <a:off x="2285984" y="0"/>
            <a:ext cx="5929354" cy="285728"/>
          </a:xfrm>
          <a:prstGeom prst="rect">
            <a:avLst/>
          </a:prstGeom>
        </p:spPr>
        <p:txBody>
          <a:bodyPr vert="horz" anchor="ctr">
            <a:normAutofit fontScale="90000" lnSpcReduction="10000"/>
          </a:bodyPr>
          <a:lstStyle/>
          <a:p>
            <a:pPr marL="484632" lvl="0">
              <a:spcBef>
                <a:spcPct val="0"/>
              </a:spcBef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Финансовое управление Администрации Белокалитвинского района</a:t>
            </a:r>
            <a:endParaRPr kumimoji="0" lang="ru-RU" sz="1400" b="1" i="0" u="none" strike="noStrike" kern="1200" cap="none" spc="0" normalizeH="0" baseline="0" noProof="0" dirty="0">
              <a:ln w="6350">
                <a:solidFill>
                  <a:schemeClr val="accent1">
                    <a:shade val="43000"/>
                  </a:schemeClr>
                </a:solidFill>
              </a:ln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1" name="Рисунок 10" descr="33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58214" y="142852"/>
            <a:ext cx="571504" cy="660403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214282" y="188641"/>
            <a:ext cx="803012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 smtClean="0"/>
          </a:p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Расходы в сфере национальной безопасности и правоохранительной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деятельности в бюджете Белокалитвинского района в 2019 году исполнены в сумме 22 047,6 тыс. рублей, в том числе на:</a:t>
            </a:r>
          </a:p>
          <a:p>
            <a:pPr algn="ctr"/>
            <a:endParaRPr lang="ru-RU" sz="2400" b="1" dirty="0">
              <a:solidFill>
                <a:srgbClr val="FF33CC"/>
              </a:solidFill>
            </a:endParaRPr>
          </a:p>
        </p:txBody>
      </p:sp>
      <p:sp>
        <p:nvSpPr>
          <p:cNvPr id="12" name="Загнутый угол 11"/>
          <p:cNvSpPr/>
          <p:nvPr/>
        </p:nvSpPr>
        <p:spPr>
          <a:xfrm>
            <a:off x="142844" y="4437112"/>
            <a:ext cx="8821644" cy="2304256"/>
          </a:xfrm>
          <a:prstGeom prst="foldedCorner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финансовое обеспечение муниципального казенного учреждения Белокалитвинского района «Управление ГО и ЧС», улучшение материально-технической базы поисково-спасательного формирования</a:t>
            </a:r>
          </a:p>
          <a:p>
            <a:pPr algn="ctr"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финансовое обеспечение «СЛУЖБА 112» Белокалитвинского района</a:t>
            </a:r>
          </a:p>
          <a:p>
            <a:pPr algn="ctr"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финансовое обеспечение деятельности аварийно-спасательных формирований по предупреждению и ликвидации ЧС, в том числе на осуществление переданных полномочий поселений Белокалитвинского района</a:t>
            </a:r>
          </a:p>
          <a:p>
            <a:pPr algn="ctr">
              <a:buFontTx/>
              <a:buChar char="-"/>
            </a:pPr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D:\Документы_Колесникова на Bud5\БЮДЖЕТ для граждан\Бюджет 2020\ФОТКИ 2019\DSC_10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060848"/>
            <a:ext cx="4211960" cy="2592287"/>
          </a:xfrm>
          <a:prstGeom prst="rect">
            <a:avLst/>
          </a:prstGeom>
          <a:noFill/>
        </p:spPr>
      </p:pic>
      <p:pic>
        <p:nvPicPr>
          <p:cNvPr id="4099" name="Picture 3" descr="D:\Документы_Колесникова на Bud5\БЮДЖЕТ для граждан\Бюджет 2020\ФОТКИ 2019\DSC_10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2060848"/>
            <a:ext cx="4176464" cy="2592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0000"/>
                <a:satMod val="400000"/>
              </a:schemeClr>
            </a:gs>
            <a:gs pos="25000">
              <a:schemeClr val="bg1">
                <a:tint val="83000"/>
                <a:satMod val="320000"/>
              </a:schemeClr>
            </a:gs>
            <a:gs pos="100000">
              <a:srgbClr val="CFB9E9"/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Bud5\Desktop\картинки исполнение 2019 года\177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861048"/>
            <a:ext cx="8568952" cy="1559666"/>
          </a:xfr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 на мероприятия в области охраны окружающей среды в 2019 году исполнены в сумме  90,2 тыс.рублей и направлены на организацию детско-юношеского экологического движения</a:t>
            </a:r>
            <a:endParaRPr lang="ru-RU" sz="2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285984" y="0"/>
            <a:ext cx="5929354" cy="285728"/>
          </a:xfrm>
          <a:prstGeom prst="rect">
            <a:avLst/>
          </a:prstGeom>
        </p:spPr>
        <p:txBody>
          <a:bodyPr vert="horz" anchor="ctr">
            <a:normAutofit fontScale="90000" lnSpcReduction="10000"/>
          </a:bodyPr>
          <a:lstStyle/>
          <a:p>
            <a:pPr marL="484632" lvl="0">
              <a:spcBef>
                <a:spcPct val="0"/>
              </a:spcBef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Финансовое управление Администрации Белокалитвинского района</a:t>
            </a:r>
            <a:endParaRPr kumimoji="0" lang="ru-RU" sz="1400" b="1" i="0" u="none" strike="noStrike" kern="1200" cap="none" spc="0" normalizeH="0" baseline="0" noProof="0" dirty="0">
              <a:ln w="6350">
                <a:solidFill>
                  <a:schemeClr val="accent1">
                    <a:shade val="43000"/>
                  </a:schemeClr>
                </a:solidFill>
              </a:ln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1" name="Рисунок 10" descr="33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15338" y="142852"/>
            <a:ext cx="571504" cy="6604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FB9E9"/>
            </a:gs>
            <a:gs pos="25000">
              <a:schemeClr val="bg1">
                <a:tint val="83000"/>
                <a:satMod val="320000"/>
              </a:schemeClr>
            </a:gs>
            <a:gs pos="100000">
              <a:srgbClr val="CFB9E9"/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43702" y="357166"/>
            <a:ext cx="1943056" cy="2500330"/>
          </a:xfrm>
        </p:spPr>
        <p:txBody>
          <a:bodyPr>
            <a:norm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0" y="642918"/>
            <a:ext cx="76438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786710" y="5429264"/>
            <a:ext cx="7858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285984" y="0"/>
            <a:ext cx="5929354" cy="285728"/>
          </a:xfrm>
          <a:prstGeom prst="rect">
            <a:avLst/>
          </a:prstGeom>
        </p:spPr>
        <p:txBody>
          <a:bodyPr vert="horz" anchor="ctr">
            <a:normAutofit fontScale="90000" lnSpcReduction="10000"/>
          </a:bodyPr>
          <a:lstStyle/>
          <a:p>
            <a:pPr marL="484632" lvl="0">
              <a:spcBef>
                <a:spcPct val="0"/>
              </a:spcBef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Финансовое управление Администрации Белокалитвинского района</a:t>
            </a:r>
            <a:endParaRPr kumimoji="0" lang="ru-RU" sz="1400" b="1" i="0" u="none" strike="noStrike" kern="1200" cap="none" spc="0" normalizeH="0" baseline="0" noProof="0" dirty="0">
              <a:ln w="6350">
                <a:solidFill>
                  <a:schemeClr val="accent1">
                    <a:shade val="43000"/>
                  </a:schemeClr>
                </a:solidFill>
              </a:ln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0" name="Рисунок 9" descr="33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15338" y="142852"/>
            <a:ext cx="571504" cy="660403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0" y="404664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Приоритетным направлением деятельности остается </a:t>
            </a:r>
          </a:p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совершенствование демографической политики в области социальной поддержки семьи и детей, по данному направлению в 2019 году исполнены расходы на: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7504" y="1268760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Часть 1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251520" y="1700808"/>
          <a:ext cx="8568952" cy="4932492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6984776"/>
                <a:gridCol w="1584176"/>
              </a:tblGrid>
              <a:tr h="25771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</a:t>
                      </a:r>
                      <a:r>
                        <a:rPr lang="ru-RU" sz="14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расходов</a:t>
                      </a:r>
                      <a:endParaRPr lang="ru-RU" sz="14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Сумма, тыс. рублей</a:t>
                      </a:r>
                      <a:endParaRPr lang="ru-RU" sz="14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2577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Расходы по организации подвоза к месту отдыха и оздоровления детей 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312,0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5154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Расходы на осуществление полномочий по назначению и выплате единовременного пособия при всех формах устройства детей, лишенных родительского попечения, в семью 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>
                          <a:latin typeface="Times New Roman" pitchFamily="18" charset="0"/>
                          <a:cs typeface="Times New Roman" pitchFamily="18" charset="0"/>
                        </a:rPr>
                        <a:t>488,7</a:t>
                      </a:r>
                      <a:endParaRPr lang="ru-RU" sz="14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10308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Расходы на выплату единовременного пособия беременной жене военнослужащего, проходящего военную службу по призыву, а также ежемесячного пособия на ребенка военнослужащего, проходящего военную службу по призыву, в соответствии с Федеральным законом от 19 мая 1995 года № 81-ФЗ "О государственных пособиях гражданам, имеющих детей"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72,4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12885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Расходы на выплату государственных пособий лицам, не подлежащим обязательному социальному страхованию на случай временной нетрудоспособности и в связи с материнством, и лицам, уволенным в связи с ликвидацией организаций (прекращением деятельности, полном полномочий физическими лицами), в соответствии с Федеральным законом  от 19 мая 1995 года № 81-ФЗ "О государственных пособиях гражданам, имеющим детей"  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39 610,9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5154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Расходы на осуществление полномочий по предоставлению мер социальной поддержки детей из многодетных семей 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10 046,8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2577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latin typeface="Times New Roman" pitchFamily="18" charset="0"/>
                          <a:cs typeface="Times New Roman" pitchFamily="18" charset="0"/>
                        </a:rPr>
                        <a:t> Расходы на осуществление полномочий по выплате ежемесячного пособия на ребенка </a:t>
                      </a:r>
                      <a:endParaRPr lang="ru-RU" sz="14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43 522,4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7731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latin typeface="Times New Roman" pitchFamily="18" charset="0"/>
                          <a:cs typeface="Times New Roman" pitchFamily="18" charset="0"/>
                        </a:rPr>
                        <a:t> Расходы на осуществление полномочий по выплате компенсации родительской платы за присмотр и уход за детьми в образовательной организации, реализующей образовательную программу дошкольного образования </a:t>
                      </a:r>
                      <a:endParaRPr lang="ru-RU" sz="14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9 921,5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FB9E9"/>
            </a:gs>
            <a:gs pos="25000">
              <a:schemeClr val="bg1">
                <a:tint val="83000"/>
                <a:satMod val="320000"/>
              </a:schemeClr>
            </a:gs>
            <a:gs pos="100000">
              <a:srgbClr val="CFB9E9"/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43702" y="357166"/>
            <a:ext cx="1943056" cy="2500330"/>
          </a:xfrm>
        </p:spPr>
        <p:txBody>
          <a:bodyPr>
            <a:norm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0" y="642918"/>
            <a:ext cx="76438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786710" y="5429264"/>
            <a:ext cx="7858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285984" y="0"/>
            <a:ext cx="5929354" cy="285728"/>
          </a:xfrm>
          <a:prstGeom prst="rect">
            <a:avLst/>
          </a:prstGeom>
        </p:spPr>
        <p:txBody>
          <a:bodyPr vert="horz" anchor="ctr">
            <a:normAutofit fontScale="90000" lnSpcReduction="10000"/>
          </a:bodyPr>
          <a:lstStyle/>
          <a:p>
            <a:pPr marL="484632" lvl="0">
              <a:spcBef>
                <a:spcPct val="0"/>
              </a:spcBef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Финансовое управление Администрации Белокалитвинского района</a:t>
            </a:r>
            <a:endParaRPr kumimoji="0" lang="ru-RU" sz="1400" b="1" i="0" u="none" strike="noStrike" kern="1200" cap="none" spc="0" normalizeH="0" baseline="0" noProof="0" dirty="0">
              <a:ln w="6350">
                <a:solidFill>
                  <a:schemeClr val="accent1">
                    <a:shade val="43000"/>
                  </a:schemeClr>
                </a:solidFill>
              </a:ln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0" name="Рисунок 9" descr="33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15338" y="142852"/>
            <a:ext cx="571504" cy="660403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0" y="404664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Приоритетным направлением деятельности остается </a:t>
            </a:r>
          </a:p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совершенствование демографической политики в области социальной поддержки семьи и детей, по данному направлению в 2019 году исполнены расходы на: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7504" y="1268760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Часть 2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251520" y="1700808"/>
          <a:ext cx="8568952" cy="494724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6984776"/>
                <a:gridCol w="1584176"/>
              </a:tblGrid>
              <a:tr h="1864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</a:t>
                      </a:r>
                      <a:r>
                        <a:rPr lang="ru-RU" sz="14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расходов</a:t>
                      </a:r>
                      <a:endParaRPr lang="ru-RU" sz="14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Сумма, тыс. рублей</a:t>
                      </a:r>
                      <a:endParaRPr lang="ru-RU" sz="14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7457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 Расходы на осуществление полномочий по организации и обеспечению отдыха и оздоровления детей, за исключением детей-сирот, детей, оставшихся без попечения родителей, детей, находящихся в социально опасном положении, и одаренных детей, проживающих в малоимущих семьях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17 620,0</a:t>
                      </a:r>
                    </a:p>
                  </a:txBody>
                  <a:tcPr marL="0" marR="0" marT="0" marB="0" anchor="ctr"/>
                </a:tc>
              </a:tr>
              <a:tr h="9321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 Расходы на осуществление полномочий по предоставлению мер социальной поддержки детей-сирот и детей, оставшихся без попечения родителей, лиц из числа детей-сирот и детей, оставшихся без попечения родителей, предусмотренных пунктами 1, 1.1,1.2,1.3 статьи 13.2 Областного закона от 22 октября 2004 года №165-ЗС "О социальной  поддержке детства в Ростовской области"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29 969,1</a:t>
                      </a:r>
                    </a:p>
                  </a:txBody>
                  <a:tcPr marL="0" marR="0" marT="0" marB="0" anchor="ctr"/>
                </a:tc>
              </a:tr>
              <a:tr h="6207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Расходы на осуществление ежемесячной денежной выплаты, назначаемой в случае рождения третьего ребенка или последующих детей до достижения ребенком возраста трех лет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59 392,8</a:t>
                      </a:r>
                    </a:p>
                  </a:txBody>
                  <a:tcPr marL="0" marR="0" marT="0" marB="0" anchor="ctr"/>
                </a:tc>
              </a:tr>
              <a:tr h="4666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Осуществление ежемесячной денежной выплаты в связи с рождением (усыновлением) первого ребенка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29 962,4</a:t>
                      </a:r>
                    </a:p>
                  </a:txBody>
                  <a:tcPr marL="0" marR="0" marT="0" marB="0" anchor="ctr"/>
                </a:tc>
              </a:tr>
              <a:tr h="37286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Расходы на осуществление полномочий по предоставлению мер социальной поддержки детей первого-второго года жизни из малоимущих семей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9 772,1</a:t>
                      </a:r>
                    </a:p>
                  </a:txBody>
                  <a:tcPr marL="0" marR="0" marT="0" marB="0" anchor="ctr"/>
                </a:tc>
              </a:tr>
              <a:tr h="5592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Расходы на осуществление полномочий по предоставлению мер социальной поддержки малоимущих семей, имеющих детей и проживающих на территории Ростовской области, в виде предоставления регионального материнского капитала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10 949,5</a:t>
                      </a:r>
                    </a:p>
                  </a:txBody>
                  <a:tcPr marL="0" marR="0" marT="0" marB="0" anchor="ctr"/>
                </a:tc>
              </a:tr>
              <a:tr h="5592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Расходы на осуществление полномочий по предоставлению мер социальной поддержки беременных женщин из малоимущих семей, кормящих матерей и детей в возрасте до трех лет из малоимущих семей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38,2</a:t>
                      </a: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0000"/>
                <a:satMod val="400000"/>
              </a:schemeClr>
            </a:gs>
            <a:gs pos="25000">
              <a:schemeClr val="bg1">
                <a:tint val="83000"/>
                <a:satMod val="320000"/>
              </a:schemeClr>
            </a:gs>
            <a:gs pos="100000">
              <a:srgbClr val="D7C0F6"/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179512" y="404664"/>
            <a:ext cx="8286776" cy="989032"/>
          </a:xfrm>
          <a:prstGeom prst="ellipse">
            <a:avLst/>
          </a:prstGeom>
          <a:solidFill>
            <a:srgbClr val="D7C0F6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 обеспечение   жильем  отдельных  категорий  граждан в 2019 году направлено  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217 588,0 тыс. рублей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285984" y="0"/>
            <a:ext cx="5929354" cy="285728"/>
          </a:xfrm>
          <a:prstGeom prst="rect">
            <a:avLst/>
          </a:prstGeom>
        </p:spPr>
        <p:txBody>
          <a:bodyPr vert="horz" anchor="ctr">
            <a:normAutofit fontScale="90000" lnSpcReduction="10000"/>
          </a:bodyPr>
          <a:lstStyle/>
          <a:p>
            <a:pPr marL="484632" lvl="0">
              <a:spcBef>
                <a:spcPct val="0"/>
              </a:spcBef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Финансовое управление Администрации Белокалитвинского района</a:t>
            </a:r>
            <a:endParaRPr kumimoji="0" lang="ru-RU" sz="1400" b="1" i="0" u="none" strike="noStrike" kern="1200" cap="none" spc="0" normalizeH="0" baseline="0" noProof="0" dirty="0">
              <a:ln w="6350">
                <a:solidFill>
                  <a:schemeClr val="accent1">
                    <a:shade val="43000"/>
                  </a:schemeClr>
                </a:solidFill>
              </a:ln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0" name="Рисунок 9" descr="33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15338" y="142852"/>
            <a:ext cx="571504" cy="66040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3061385"/>
            <a:ext cx="4104457" cy="2592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0" name="Picture 2" descr="https://kalitva.nasledie-don.ru/admin/attached_file/154036744964905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3732"/>
          <a:stretch/>
        </p:blipFill>
        <p:spPr bwMode="auto">
          <a:xfrm>
            <a:off x="4283968" y="1393696"/>
            <a:ext cx="4752048" cy="53060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126269" y="1482944"/>
            <a:ext cx="4157699" cy="1485001"/>
          </a:xfrm>
          <a:prstGeom prst="roundRect">
            <a:avLst/>
          </a:prstGeom>
          <a:solidFill>
            <a:srgbClr val="D7C0F6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Wingdings" pitchFamily="2" charset="2"/>
              <a:buChar char="§"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120 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семей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buFont typeface="Wingdings" pitchFamily="2" charset="2"/>
              <a:buChar char="§"/>
            </a:pP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 том числе: </a:t>
            </a:r>
            <a:r>
              <a:rPr lang="ru-RU" sz="1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граждане, молодые семьи и молодые специалисты, проживающие на селе – 4 семьи; молодые семьи – 25 семей; семьи,  переселяемые из ветхого и аварийного жилья – 91 семья (211 человек).  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07504" y="5725016"/>
            <a:ext cx="8208912" cy="1016351"/>
          </a:xfrm>
          <a:prstGeom prst="roundRect">
            <a:avLst/>
          </a:prstGeom>
          <a:solidFill>
            <a:srgbClr val="D7C0F6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Wingdings" pitchFamily="2" charset="2"/>
              <a:buChar char="§"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278 человек</a:t>
            </a:r>
            <a:r>
              <a:rPr lang="ru-RU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buFont typeface="Wingdings" pitchFamily="2" charset="2"/>
              <a:buChar char="§"/>
            </a:pPr>
            <a:r>
              <a:rPr lang="ru-RU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том числе:  </a:t>
            </a:r>
            <a:r>
              <a:rPr lang="ru-RU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дети-сироты </a:t>
            </a:r>
            <a:r>
              <a:rPr lang="ru-RU" sz="1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дети, оставшиеся без попечения </a:t>
            </a:r>
            <a:r>
              <a:rPr lang="ru-RU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родителей </a:t>
            </a:r>
            <a:r>
              <a:rPr lang="ru-RU" sz="1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21 человек; </a:t>
            </a:r>
            <a:br>
              <a:rPr lang="ru-RU" sz="1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98 </a:t>
            </a:r>
            <a:r>
              <a:rPr lang="ru-RU" sz="1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семей- по программе местного развития и обеспечения занятости для шахтерских городов и поселков</a:t>
            </a:r>
          </a:p>
        </p:txBody>
      </p:sp>
    </p:spTree>
    <p:extLst>
      <p:ext uri="{BB962C8B-B14F-4D97-AF65-F5344CB8AC3E}">
        <p14:creationId xmlns="" xmlns:p14="http://schemas.microsoft.com/office/powerpoint/2010/main" val="7303371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Bud5\Desktop\картинки исполнение 2019 года\46884598744_f1d0041851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-260350"/>
            <a:ext cx="9324528" cy="7378700"/>
          </a:xfrm>
          <a:prstGeom prst="rect">
            <a:avLst/>
          </a:prstGeom>
          <a:noFill/>
        </p:spPr>
      </p:pic>
      <p:pic>
        <p:nvPicPr>
          <p:cNvPr id="4" name="Рисунок 3" descr="33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15338" y="142852"/>
            <a:ext cx="571504" cy="660403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285984" y="0"/>
            <a:ext cx="5929354" cy="285728"/>
          </a:xfrm>
          <a:prstGeom prst="rect">
            <a:avLst/>
          </a:prstGeom>
        </p:spPr>
        <p:txBody>
          <a:bodyPr vert="horz" anchor="ctr">
            <a:normAutofit fontScale="90000" lnSpcReduction="10000"/>
          </a:bodyPr>
          <a:lstStyle/>
          <a:p>
            <a:pPr marL="484632" lvl="0">
              <a:spcBef>
                <a:spcPct val="0"/>
              </a:spcBef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Финансовое управление Администрации Белокалитвинского района</a:t>
            </a:r>
            <a:endParaRPr kumimoji="0" lang="ru-RU" sz="1400" b="1" i="0" u="none" strike="noStrike" kern="1200" cap="none" spc="0" normalizeH="0" baseline="0" noProof="0" dirty="0">
              <a:ln w="6350">
                <a:solidFill>
                  <a:schemeClr val="accent1">
                    <a:shade val="43000"/>
                  </a:schemeClr>
                </a:solidFill>
              </a:ln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75656" y="1556792"/>
            <a:ext cx="6048672" cy="3600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sz="20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Исполнение бюджета района осуществлялось на основании решения Собрания депутатов Белокалитвинского района от 27 декабря 2018 года </a:t>
            </a:r>
          </a:p>
          <a:p>
            <a:pPr algn="just">
              <a:buNone/>
            </a:pPr>
            <a:r>
              <a:rPr lang="ru-RU" sz="20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№ 285 «О бюджете Белокалитвинского района на 2019 год и на плановый период 2020 и 2021 годов» с учетом изменений и дополнений, а также в соответствии с федеральными и областными НПА,</a:t>
            </a:r>
          </a:p>
          <a:p>
            <a:pPr algn="just">
              <a:buNone/>
            </a:pPr>
            <a:r>
              <a:rPr lang="ru-RU" sz="20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муниципальными правовыми актами Белокалитвинского района, регламентирующими  бюджетный  процесс.</a:t>
            </a:r>
            <a:endParaRPr lang="ru-RU" sz="2000" i="1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FB9E9"/>
            </a:gs>
            <a:gs pos="25000">
              <a:srgbClr val="DCB2D6"/>
            </a:gs>
            <a:gs pos="100000">
              <a:schemeClr val="bg1"/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 flipV="1">
            <a:off x="428596" y="5954699"/>
            <a:ext cx="785818" cy="46069"/>
          </a:xfrm>
        </p:spPr>
        <p:txBody>
          <a:bodyPr>
            <a:normAutofit fontScale="25000" lnSpcReduction="20000"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Багетная рамка 4"/>
          <p:cNvSpPr/>
          <p:nvPr/>
        </p:nvSpPr>
        <p:spPr>
          <a:xfrm>
            <a:off x="251520" y="1628800"/>
            <a:ext cx="2714644" cy="857256"/>
          </a:xfrm>
          <a:prstGeom prst="bevel">
            <a:avLst/>
          </a:prstGeom>
          <a:solidFill>
            <a:srgbClr val="F5CFE7"/>
          </a:solidFill>
          <a:ln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4 505 ветеранов труда – 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74 232,1 тыс. рублей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Багетная рамка 5"/>
          <p:cNvSpPr/>
          <p:nvPr/>
        </p:nvSpPr>
        <p:spPr>
          <a:xfrm>
            <a:off x="251520" y="2636912"/>
            <a:ext cx="2664296" cy="786388"/>
          </a:xfrm>
          <a:prstGeom prst="bevel">
            <a:avLst/>
          </a:prstGeom>
          <a:solidFill>
            <a:srgbClr val="D7C0F6"/>
          </a:solidFill>
          <a:ln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1 258</a:t>
            </a:r>
            <a:r>
              <a:rPr lang="ru-RU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ветерана труда РО – 24 519,7 тыс. рублей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Багетная рамка 6"/>
          <p:cNvSpPr/>
          <p:nvPr/>
        </p:nvSpPr>
        <p:spPr>
          <a:xfrm>
            <a:off x="251520" y="3573016"/>
            <a:ext cx="2664296" cy="858396"/>
          </a:xfrm>
          <a:prstGeom prst="bevel">
            <a:avLst/>
          </a:prstGeom>
          <a:solidFill>
            <a:srgbClr val="F5CFE7"/>
          </a:solidFill>
          <a:ln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314 тружеников тыла  -     1 041,5тыс. рублей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Багетная рамка 7"/>
          <p:cNvSpPr/>
          <p:nvPr/>
        </p:nvSpPr>
        <p:spPr>
          <a:xfrm>
            <a:off x="251520" y="4581128"/>
            <a:ext cx="2643206" cy="1001272"/>
          </a:xfrm>
          <a:prstGeom prst="bevel">
            <a:avLst/>
          </a:prstGeom>
          <a:solidFill>
            <a:srgbClr val="CFB9E9"/>
          </a:solidFill>
          <a:ln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84</a:t>
            </a:r>
            <a:r>
              <a:rPr lang="ru-RU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реабилитированных гражданина – 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1 755,7 тыс. рублей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Багетная рамка 8"/>
          <p:cNvSpPr/>
          <p:nvPr/>
        </p:nvSpPr>
        <p:spPr>
          <a:xfrm>
            <a:off x="6215074" y="1571612"/>
            <a:ext cx="2736304" cy="2160240"/>
          </a:xfrm>
          <a:prstGeom prst="bevel">
            <a:avLst/>
          </a:prstGeom>
          <a:solidFill>
            <a:srgbClr val="DCB2D6"/>
          </a:solidFill>
          <a:ln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Предоставление  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3 444 семьям субсидий на оплату жилых помещений и коммунальных услуг – 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75 155,2 тыс. рублей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Багетная рамка 9"/>
          <p:cNvSpPr/>
          <p:nvPr/>
        </p:nvSpPr>
        <p:spPr>
          <a:xfrm>
            <a:off x="6228184" y="3933056"/>
            <a:ext cx="2714644" cy="1368152"/>
          </a:xfrm>
          <a:prstGeom prst="bevel">
            <a:avLst/>
          </a:prstGeom>
          <a:solidFill>
            <a:srgbClr val="F5CFE7"/>
          </a:solidFill>
          <a:ln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Выплату ежемесячного пособия на 5 556 ребенка–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43 538,7 тыс. рублей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Багетная рамка 10"/>
          <p:cNvSpPr/>
          <p:nvPr/>
        </p:nvSpPr>
        <p:spPr>
          <a:xfrm>
            <a:off x="6215074" y="5429264"/>
            <a:ext cx="2714644" cy="1139019"/>
          </a:xfrm>
          <a:prstGeom prst="bevel">
            <a:avLst/>
          </a:prstGeom>
          <a:solidFill>
            <a:srgbClr val="D7C0F6"/>
          </a:solidFill>
          <a:ln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1 297 ребенка  первого-второго года жизни –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9 865,5 тыс. рублей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Багетная рамка 11"/>
          <p:cNvSpPr/>
          <p:nvPr/>
        </p:nvSpPr>
        <p:spPr>
          <a:xfrm>
            <a:off x="251520" y="5733256"/>
            <a:ext cx="2664296" cy="864096"/>
          </a:xfrm>
          <a:prstGeom prst="bevel">
            <a:avLst/>
          </a:prstGeom>
          <a:solidFill>
            <a:srgbClr val="DCB2D6"/>
          </a:solidFill>
          <a:ln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176 многодетные семьи – 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10 143,8 тыс. рублей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Загнутый угол 17"/>
          <p:cNvSpPr/>
          <p:nvPr/>
        </p:nvSpPr>
        <p:spPr>
          <a:xfrm>
            <a:off x="0" y="620688"/>
            <a:ext cx="8572560" cy="642943"/>
          </a:xfrm>
          <a:prstGeom prst="foldedCorner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AE1EB2"/>
                </a:solidFill>
                <a:latin typeface="Times New Roman" pitchFamily="18" charset="0"/>
                <a:cs typeface="Times New Roman" pitchFamily="18" charset="0"/>
              </a:rPr>
              <a:t>Меры социальной поддержки отдельных категорий граждан </a:t>
            </a:r>
            <a:r>
              <a:rPr lang="ru-RU" sz="2400" b="1" u="sng" dirty="0" smtClean="0">
                <a:solidFill>
                  <a:srgbClr val="AE1EB2"/>
                </a:solidFill>
                <a:latin typeface="Times New Roman" pitchFamily="18" charset="0"/>
                <a:cs typeface="Times New Roman" pitchFamily="18" charset="0"/>
              </a:rPr>
              <a:t> 484 838,4 </a:t>
            </a:r>
            <a:r>
              <a:rPr lang="ru-RU" sz="2400" b="1" dirty="0" smtClean="0">
                <a:solidFill>
                  <a:srgbClr val="AE1EB2"/>
                </a:solidFill>
                <a:latin typeface="Times New Roman" pitchFamily="18" charset="0"/>
                <a:cs typeface="Times New Roman" pitchFamily="18" charset="0"/>
              </a:rPr>
              <a:t>тыс. рублей, из них:</a:t>
            </a:r>
          </a:p>
        </p:txBody>
      </p:sp>
      <p:sp>
        <p:nvSpPr>
          <p:cNvPr id="20" name="Багетная рамка 19"/>
          <p:cNvSpPr/>
          <p:nvPr/>
        </p:nvSpPr>
        <p:spPr>
          <a:xfrm>
            <a:off x="3059832" y="1628800"/>
            <a:ext cx="3024336" cy="2664296"/>
          </a:xfrm>
          <a:prstGeom prst="bevel">
            <a:avLst/>
          </a:prstGeom>
          <a:solidFill>
            <a:srgbClr val="D7C0F6"/>
          </a:solidFill>
          <a:ln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Предоставление 9 030 льготникам мер социальной поддержки отдельным категориям граждан по оплате ЖКУ (инвалидам, ветеранам, чернобыльцам) – 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71 161,9 тыс. рублей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Багетная рамка 20"/>
          <p:cNvSpPr/>
          <p:nvPr/>
        </p:nvSpPr>
        <p:spPr>
          <a:xfrm>
            <a:off x="3059832" y="4437112"/>
            <a:ext cx="3024336" cy="2145420"/>
          </a:xfrm>
          <a:prstGeom prst="bevel">
            <a:avLst/>
          </a:prstGeom>
          <a:solidFill>
            <a:srgbClr val="DCB2D6"/>
          </a:solidFill>
          <a:ln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Предоставление  мер социальной поддержки 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3 863 специалистам, работающим и проживающим в сельской местности –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173 424,3 тыс. рублей.</a:t>
            </a: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2285984" y="0"/>
            <a:ext cx="5929354" cy="285728"/>
          </a:xfrm>
          <a:prstGeom prst="rect">
            <a:avLst/>
          </a:prstGeom>
        </p:spPr>
        <p:txBody>
          <a:bodyPr vert="horz" anchor="ctr">
            <a:normAutofit fontScale="90000" lnSpcReduction="10000"/>
          </a:bodyPr>
          <a:lstStyle/>
          <a:p>
            <a:pPr marL="484632" lvl="0">
              <a:spcBef>
                <a:spcPct val="0"/>
              </a:spcBef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Финансовое управление Администрации Белокалитвинского района</a:t>
            </a:r>
            <a:endParaRPr kumimoji="0" lang="ru-RU" sz="1400" b="1" i="0" u="none" strike="noStrike" kern="1200" cap="none" spc="0" normalizeH="0" baseline="0" noProof="0" dirty="0">
              <a:ln w="6350">
                <a:solidFill>
                  <a:schemeClr val="accent1">
                    <a:shade val="43000"/>
                  </a:schemeClr>
                </a:solidFill>
              </a:ln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6" name="Рисунок 15" descr="33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15338" y="142852"/>
            <a:ext cx="571504" cy="6604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0000"/>
                <a:satMod val="400000"/>
              </a:schemeClr>
            </a:gs>
            <a:gs pos="25000">
              <a:schemeClr val="bg1">
                <a:tint val="83000"/>
                <a:satMod val="320000"/>
              </a:schemeClr>
            </a:gs>
            <a:gs pos="100000">
              <a:srgbClr val="CC99FF"/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12776"/>
            <a:ext cx="3686224" cy="28275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accent1">
                <a:lumMod val="7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 descr="33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29652" y="142852"/>
            <a:ext cx="514092" cy="55085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16216" y="1556792"/>
            <a:ext cx="1943056" cy="2500330"/>
          </a:xfrm>
        </p:spPr>
        <p:txBody>
          <a:bodyPr>
            <a:normAutofit/>
          </a:bodyPr>
          <a:lstStyle/>
          <a:p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0" y="642918"/>
            <a:ext cx="76438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9512" y="476672"/>
            <a:ext cx="87154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Исполнение бюджета Белокалитвинского района на 2019 год в сфере социальной политики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786710" y="5429264"/>
            <a:ext cx="7858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39952" y="1412776"/>
            <a:ext cx="4752528" cy="1736646"/>
          </a:xfrm>
          <a:prstGeom prst="roundRect">
            <a:avLst/>
          </a:prstGeom>
          <a:solidFill>
            <a:srgbClr val="F5CFE7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Обеспечение комфортным и доступным жильем граждан, нуждающихся в улучшении жилищных условий</a:t>
            </a:r>
            <a:endParaRPr lang="ru-RU" sz="20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285984" y="0"/>
            <a:ext cx="5929354" cy="285728"/>
          </a:xfrm>
          <a:prstGeom prst="rect">
            <a:avLst/>
          </a:prstGeom>
        </p:spPr>
        <p:txBody>
          <a:bodyPr vert="horz" anchor="ctr">
            <a:normAutofit fontScale="90000" lnSpcReduction="10000"/>
          </a:bodyPr>
          <a:lstStyle/>
          <a:p>
            <a:pPr marL="484632" lvl="0">
              <a:spcBef>
                <a:spcPct val="0"/>
              </a:spcBef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Финансовое управление Администрации Белокалитвинского района</a:t>
            </a:r>
            <a:endParaRPr kumimoji="0" lang="ru-RU" sz="1400" b="1" i="0" u="none" strike="noStrike" kern="1200" cap="none" spc="0" normalizeH="0" baseline="0" noProof="0" dirty="0">
              <a:ln w="6350">
                <a:solidFill>
                  <a:schemeClr val="accent1">
                    <a:shade val="43000"/>
                  </a:schemeClr>
                </a:solidFill>
              </a:ln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51520" y="4437112"/>
            <a:ext cx="4828666" cy="1043992"/>
          </a:xfrm>
          <a:prstGeom prst="roundRect">
            <a:avLst/>
          </a:prstGeom>
          <a:solidFill>
            <a:srgbClr val="F5CFE7"/>
          </a:solidFill>
          <a:ln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обеспечение жилыми помещениями детей-сирот и лиц, оставшихся без попечения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родителей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- 20 242,0 тыс. рублей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6" name="Picture 2" descr="https://sun9-20.userapi.com/c858216/v858216713/1097f6/XsqDrp9Lk4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481203"/>
            <a:ext cx="3240360" cy="21684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accent1">
                <a:lumMod val="75000"/>
              </a:schemeClr>
            </a:solidFill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467544" y="5589240"/>
            <a:ext cx="5904656" cy="1116000"/>
          </a:xfrm>
          <a:prstGeom prst="roundRect">
            <a:avLst/>
          </a:prstGeom>
          <a:solidFill>
            <a:srgbClr val="F5CFE7"/>
          </a:solidFill>
          <a:ln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обеспечение жильем молодых семей, граждан, проживающих в сельской местности, в том числе молодых семей и молодых специалистов                         - 21 618,0 тыс. рублей 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635896" y="3212976"/>
            <a:ext cx="5292000" cy="1116000"/>
          </a:xfrm>
          <a:prstGeom prst="roundRect">
            <a:avLst/>
          </a:prstGeom>
          <a:solidFill>
            <a:srgbClr val="F5CFE7"/>
          </a:solidFill>
          <a:ln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переселение граждан из аварийного жилищного фонда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175 729,0 тыс. рублей и по программе для шахтерских городов и поселков – 233 137,4 тыс. рублей</a:t>
            </a:r>
            <a:endParaRPr lang="ru-RU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07562510"/>
      </p:ext>
    </p:extLst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0000"/>
                <a:satMod val="400000"/>
              </a:schemeClr>
            </a:gs>
            <a:gs pos="25000">
              <a:srgbClr val="CC99FF"/>
            </a:gs>
            <a:gs pos="100000">
              <a:schemeClr val="bg1"/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2285984" y="0"/>
            <a:ext cx="5929354" cy="285728"/>
          </a:xfrm>
          <a:prstGeom prst="rect">
            <a:avLst/>
          </a:prstGeom>
        </p:spPr>
        <p:txBody>
          <a:bodyPr vert="horz" anchor="ctr">
            <a:normAutofit fontScale="90000" lnSpcReduction="10000"/>
          </a:bodyPr>
          <a:lstStyle/>
          <a:p>
            <a:pPr marL="484632" lvl="0">
              <a:spcBef>
                <a:spcPct val="0"/>
              </a:spcBef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Финансовое управление Администрации Белокалитвинского района</a:t>
            </a:r>
            <a:endParaRPr kumimoji="0" lang="ru-RU" sz="1400" b="1" i="0" u="none" strike="noStrike" kern="1200" cap="none" spc="0" normalizeH="0" baseline="0" noProof="0" dirty="0">
              <a:ln w="6350">
                <a:solidFill>
                  <a:schemeClr val="accent1">
                    <a:shade val="43000"/>
                  </a:schemeClr>
                </a:solidFill>
              </a:ln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4" name="Рисунок 3" descr="33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429652" y="142852"/>
            <a:ext cx="514092" cy="550859"/>
          </a:xfrm>
          <a:prstGeom prst="rect">
            <a:avLst/>
          </a:prstGeom>
        </p:spPr>
      </p:pic>
      <p:sp>
        <p:nvSpPr>
          <p:cNvPr id="5" name="Заголовок 4"/>
          <p:cNvSpPr txBox="1">
            <a:spLocks noGrp="1"/>
          </p:cNvSpPr>
          <p:nvPr>
            <p:ph type="title"/>
          </p:nvPr>
        </p:nvSpPr>
        <p:spPr>
          <a:xfrm>
            <a:off x="411056" y="764704"/>
            <a:ext cx="830580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AE1EB2"/>
                </a:solidFill>
                <a:latin typeface="Times New Roman" pitchFamily="18" charset="0"/>
                <a:cs typeface="Times New Roman" pitchFamily="18" charset="0"/>
              </a:rPr>
              <a:t>Исполнение бюджета Белокалитвинского района на 2019 год в сфере благоустройства</a:t>
            </a:r>
            <a:endParaRPr lang="ru-RU" sz="2800" b="1" dirty="0">
              <a:solidFill>
                <a:srgbClr val="AE1EB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 descr="https://www.perekrestokinfo.ru/media/k2/items/cache/95dd7d2f63af11a7c8607d7127dd6972_X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41" y="1792982"/>
            <a:ext cx="4328044" cy="23257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9966FF"/>
            </a:solidFill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www.ptamka.ru/uploads/posts/2019-01/thumbs/1548267714_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293096"/>
            <a:ext cx="4263004" cy="2376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9966FF"/>
            </a:solidFill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323528" y="4365104"/>
            <a:ext cx="4279061" cy="2376000"/>
          </a:xfrm>
          <a:prstGeom prst="roundRect">
            <a:avLst/>
          </a:prstGeom>
          <a:solidFill>
            <a:srgbClr val="D7C0F6"/>
          </a:solidFill>
          <a:ln>
            <a:solidFill>
              <a:srgbClr val="9966FF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общественной территории сквер «Памяти воинам афганцам» – 21 158,2 тыс. рублей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716016" y="1743638"/>
            <a:ext cx="4279061" cy="2375136"/>
          </a:xfrm>
          <a:prstGeom prst="roundRect">
            <a:avLst/>
          </a:prstGeom>
          <a:solidFill>
            <a:srgbClr val="D7C0F6"/>
          </a:solidFill>
          <a:ln>
            <a:solidFill>
              <a:srgbClr val="9966FF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общественной территории сквер 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им. Сафарова Г.С. - 93 885,0 тыс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</a:t>
            </a:r>
          </a:p>
        </p:txBody>
      </p:sp>
    </p:spTree>
    <p:extLst>
      <p:ext uri="{BB962C8B-B14F-4D97-AF65-F5344CB8AC3E}">
        <p14:creationId xmlns="" xmlns:p14="http://schemas.microsoft.com/office/powerpoint/2010/main" val="20030745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D7C0F6"/>
            </a:gs>
            <a:gs pos="25000">
              <a:srgbClr val="D7C0F6"/>
            </a:gs>
            <a:gs pos="100000">
              <a:schemeClr val="bg1">
                <a:lumMod val="95000"/>
              </a:schemeClr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12648" y="214290"/>
            <a:ext cx="7745566" cy="100491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8" name="Пятиугольник 7"/>
          <p:cNvSpPr/>
          <p:nvPr/>
        </p:nvSpPr>
        <p:spPr>
          <a:xfrm>
            <a:off x="0" y="476672"/>
            <a:ext cx="8748464" cy="839586"/>
          </a:xfrm>
          <a:prstGeom prst="homePlat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Общий объем предоставленных в 2019 году МБТ бюджетам поселений составил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468 782,7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тыс. рублей, в том числе: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285984" y="0"/>
            <a:ext cx="5929354" cy="285728"/>
          </a:xfrm>
          <a:prstGeom prst="rect">
            <a:avLst/>
          </a:prstGeom>
        </p:spPr>
        <p:txBody>
          <a:bodyPr vert="horz" anchor="ctr">
            <a:normAutofit fontScale="90000" lnSpcReduction="10000"/>
          </a:bodyPr>
          <a:lstStyle/>
          <a:p>
            <a:pPr marL="484632" lvl="0">
              <a:spcBef>
                <a:spcPct val="0"/>
              </a:spcBef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Финансовое управление Администрации Белокалитвинского района</a:t>
            </a:r>
            <a:endParaRPr kumimoji="0" lang="ru-RU" sz="1400" b="1" i="0" u="none" strike="noStrike" kern="1200" cap="none" spc="0" normalizeH="0" baseline="0" noProof="0" dirty="0">
              <a:ln w="6350">
                <a:solidFill>
                  <a:schemeClr val="accent1">
                    <a:shade val="43000"/>
                  </a:schemeClr>
                </a:solidFill>
              </a:ln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0" name="Рисунок 9" descr="33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429652" y="142852"/>
            <a:ext cx="561886" cy="649289"/>
          </a:xfrm>
          <a:prstGeom prst="rect">
            <a:avLst/>
          </a:prstGeom>
        </p:spPr>
      </p:pic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179512" y="1397000"/>
          <a:ext cx="8784976" cy="5200353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6939393"/>
                <a:gridCol w="1845583"/>
              </a:tblGrid>
              <a:tr h="3161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</a:t>
                      </a:r>
                      <a:r>
                        <a:rPr lang="ru-RU" sz="14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муниципальной программы</a:t>
                      </a:r>
                      <a:endParaRPr lang="ru-RU" sz="14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Сумма, тыс. рублей</a:t>
                      </a:r>
                      <a:endParaRPr lang="ru-RU" sz="14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4440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Муниципальная программа Белокалитвинского района "Обеспечение доступным и комфортным жильем населения Белокалитвинского района"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>
                          <a:latin typeface="Times New Roman" pitchFamily="18" charset="0"/>
                          <a:cs typeface="Times New Roman" pitchFamily="18" charset="0"/>
                        </a:rPr>
                        <a:t>175 910,8</a:t>
                      </a:r>
                      <a:endParaRPr lang="ru-RU" sz="14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4440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Муниципальная программа Белокалитвинского района "Обеспечение качественными жилищно-коммунальными услугами населения Белокалитвинского района"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>
                          <a:latin typeface="Times New Roman" pitchFamily="18" charset="0"/>
                          <a:cs typeface="Times New Roman" pitchFamily="18" charset="0"/>
                        </a:rPr>
                        <a:t>59 833,4</a:t>
                      </a:r>
                      <a:endParaRPr lang="ru-RU" sz="14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2220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Муниципальная программа Белокалитвинского района "Развитие культуры и туризма"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>
                          <a:latin typeface="Times New Roman" pitchFamily="18" charset="0"/>
                          <a:cs typeface="Times New Roman" pitchFamily="18" charset="0"/>
                        </a:rPr>
                        <a:t>31 353,0</a:t>
                      </a:r>
                      <a:endParaRPr lang="ru-RU" sz="14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4440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Муниципальная программа Белокалитвинского района "Охрана окружающей среды и рациональное природопользование"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>
                          <a:latin typeface="Times New Roman" pitchFamily="18" charset="0"/>
                          <a:cs typeface="Times New Roman" pitchFamily="18" charset="0"/>
                        </a:rPr>
                        <a:t>343,4</a:t>
                      </a:r>
                      <a:endParaRPr lang="ru-RU" sz="14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2220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Муниципальная программа Белокалитвинского района "Информационное общество"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>
                          <a:latin typeface="Times New Roman" pitchFamily="18" charset="0"/>
                          <a:cs typeface="Times New Roman" pitchFamily="18" charset="0"/>
                        </a:rPr>
                        <a:t>49,1</a:t>
                      </a:r>
                      <a:endParaRPr lang="ru-RU" sz="14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2220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Муниципальная программа Белокалитвинского района "Развитие транспортной системы"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>
                          <a:latin typeface="Times New Roman" pitchFamily="18" charset="0"/>
                          <a:cs typeface="Times New Roman" pitchFamily="18" charset="0"/>
                        </a:rPr>
                        <a:t>80 568,0</a:t>
                      </a:r>
                      <a:endParaRPr lang="ru-RU" sz="14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4440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Муниципальная программа Белокалитвинского района "Развитие сельского хозяйства и регулирование рынков сельскохозяйственной продукции, сырья и продовольствия"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453,2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4440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Муниципальная программа Белокалитвинского района "</a:t>
                      </a:r>
                      <a:r>
                        <a:rPr lang="ru-RU" sz="1400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Энергоэффективность</a:t>
                      </a:r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и развитие энергетики"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160,0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2220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Муниципальная программа Белокалитвинского района "Муниципальная политика"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1 100,0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4440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Муниципальная программа Белокалитвинского района "Поддержка казачьих обществ Белокалитвинского района"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66603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Муниципальная программа Белокалитвинского района "Управление муниципальными финансами района и создание условий для эффективного управления муниципальными финансами поселений"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1 630,9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4440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Белокалитвинского района "Формирование современной городской среды на территории Белокалитвинского района"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116 856,6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2220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400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Непрограммные</a:t>
                      </a:r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расходы органов местного самоуправления Белокалитвинского района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424,3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0000"/>
                <a:satMod val="400000"/>
              </a:schemeClr>
            </a:gs>
            <a:gs pos="25000">
              <a:schemeClr val="bg1">
                <a:tint val="83000"/>
                <a:satMod val="320000"/>
              </a:schemeClr>
            </a:gs>
            <a:gs pos="100000">
              <a:srgbClr val="F5CFE7"/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914400" y="2214554"/>
            <a:ext cx="8229600" cy="4325112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51520" y="260648"/>
            <a:ext cx="7704856" cy="95410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Объем межбюджетных трансфертов</a:t>
            </a:r>
          </a:p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бюджетам поселений в </a:t>
            </a:r>
            <a:r>
              <a:rPr lang="ru-RU" sz="2800" b="1" u="sng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2019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году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251520" y="1916832"/>
          <a:ext cx="8712969" cy="432048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6356591"/>
                <a:gridCol w="1178189"/>
                <a:gridCol w="1178189"/>
              </a:tblGrid>
              <a:tr h="5082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52" marR="7352" marT="7352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2018 год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52" marR="7352" marT="7352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2019 год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52" marR="7352" marT="7352" marB="0" anchor="ctr"/>
                </a:tc>
              </a:tr>
              <a:tr h="3463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ВСЕГО: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52" marR="7352" marT="7352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390 240,1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52" marR="7352" marT="7352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468 782,7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52" marR="7352" marT="7352" marB="0" anchor="ctr"/>
                </a:tc>
              </a:tr>
              <a:tr h="4384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За счет средств областного бюджета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52" marR="7352" marT="7352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345 260,2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52" marR="7352" marT="7352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422 620,7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52" marR="7352" marT="7352" marB="0" anchor="ctr"/>
                </a:tc>
              </a:tr>
              <a:tr h="59527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за счет средств бюджета района на софинансирование областных субсидий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19 529,1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52" marR="7352" marT="7352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9 022,6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52" marR="7352" marT="7352" marB="0" anchor="ctr"/>
                </a:tc>
              </a:tr>
              <a:tr h="59527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иные межбюджетные трансферты за счет средств бюджета </a:t>
                      </a:r>
                      <a:r>
                        <a:rPr lang="ru-RU" sz="14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района, из них: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25 450,8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52" marR="7352" marT="7352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37 139,4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52" marR="7352" marT="7352" marB="0" anchor="ctr"/>
                </a:tc>
              </a:tr>
              <a:tr h="5419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на оказание финансовая поддержка поселениям на обеспечение первоочередных и социально-значимых расходов</a:t>
                      </a:r>
                      <a:endParaRPr lang="ru-RU" sz="1400" b="1" i="1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52" marR="7352" marT="7352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1 453,9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52" marR="7352" marT="7352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1 630,9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52" marR="7352" marT="7352" marB="0" anchor="ctr"/>
                </a:tc>
              </a:tr>
              <a:tr h="7751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на поощрение муниципальных бюджетных учреждений </a:t>
                      </a:r>
                      <a:r>
                        <a:rPr lang="ru-RU" sz="1400" u="none" strike="noStrike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культурно-досугового</a:t>
                      </a:r>
                      <a:r>
                        <a:rPr lang="ru-RU" sz="140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типа за победу в фестивалях  народного творчества «Троицкие гуляния» и «Матушка Казанская»</a:t>
                      </a:r>
                      <a:endParaRPr lang="ru-RU" sz="1400" b="1" i="1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52" marR="7352" marT="7352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150,0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52" marR="7352" marT="7352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52" marR="7352" marT="7352" marB="0" anchor="ctr"/>
                </a:tc>
              </a:tr>
              <a:tr h="51969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на поощрение победителей районного конкурса «Лучшее поселение Белокалитвинского района»</a:t>
                      </a:r>
                      <a:endParaRPr lang="ru-RU" sz="1400" b="1" i="1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52" marR="7352" marT="7352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850,0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52" marR="7352" marT="7352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850,0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52" marR="7352" marT="7352" marB="0" anchor="ctr"/>
                </a:tc>
              </a:tr>
            </a:tbl>
          </a:graphicData>
        </a:graphic>
      </p:graphicFrame>
      <p:sp>
        <p:nvSpPr>
          <p:cNvPr id="10" name="Заголовок 1"/>
          <p:cNvSpPr txBox="1">
            <a:spLocks/>
          </p:cNvSpPr>
          <p:nvPr/>
        </p:nvSpPr>
        <p:spPr>
          <a:xfrm>
            <a:off x="2285984" y="0"/>
            <a:ext cx="5929354" cy="285728"/>
          </a:xfrm>
          <a:prstGeom prst="rect">
            <a:avLst/>
          </a:prstGeom>
        </p:spPr>
        <p:txBody>
          <a:bodyPr vert="horz" anchor="ctr">
            <a:normAutofit fontScale="90000" lnSpcReduction="10000"/>
          </a:bodyPr>
          <a:lstStyle/>
          <a:p>
            <a:pPr marL="484632" lvl="0">
              <a:spcBef>
                <a:spcPct val="0"/>
              </a:spcBef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Финансовое управление Администрации Белокалитвинского района</a:t>
            </a:r>
            <a:endParaRPr kumimoji="0" lang="ru-RU" sz="1400" b="1" i="0" u="none" strike="noStrike" kern="1200" cap="none" spc="0" normalizeH="0" baseline="0" noProof="0" dirty="0">
              <a:ln w="6350">
                <a:solidFill>
                  <a:schemeClr val="accent1">
                    <a:shade val="43000"/>
                  </a:schemeClr>
                </a:solidFill>
              </a:ln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1" name="Рисунок 10" descr="33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15338" y="142852"/>
            <a:ext cx="571504" cy="66040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236296" y="1340768"/>
            <a:ext cx="1656184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тыс.рублей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 descr="C:\Users\Bud5\Desktop\картинки исполнение 2019 года\f7b0b92c902766345634c9915815f5a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51504" cy="6858000"/>
          </a:xfrm>
          <a:prstGeom prst="rect">
            <a:avLst/>
          </a:prstGeom>
          <a:noFill/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450708" tIns="539580" rIns="91440" bIns="53958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/>
            </a:r>
            <a:b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</a:br>
            <a:endParaRPr kumimoji="0" lang="ru-RU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/>
            </a:r>
            <a:b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285984" y="0"/>
            <a:ext cx="5929354" cy="285728"/>
          </a:xfrm>
          <a:prstGeom prst="rect">
            <a:avLst/>
          </a:prstGeom>
        </p:spPr>
        <p:txBody>
          <a:bodyPr vert="horz" anchor="ctr">
            <a:normAutofit fontScale="90000" lnSpcReduction="10000"/>
          </a:bodyPr>
          <a:lstStyle/>
          <a:p>
            <a:pPr marL="484632" lvl="0">
              <a:spcBef>
                <a:spcPct val="0"/>
              </a:spcBef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Финансовое управление Администрации Белокалитвинского района</a:t>
            </a:r>
            <a:endParaRPr kumimoji="0" lang="ru-RU" sz="1400" b="1" i="0" u="none" strike="noStrike" kern="1200" cap="none" spc="0" normalizeH="0" baseline="0" noProof="0" dirty="0">
              <a:ln w="6350">
                <a:solidFill>
                  <a:schemeClr val="accent1">
                    <a:shade val="43000"/>
                  </a:schemeClr>
                </a:solidFill>
              </a:ln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6" name="Рисунок 5" descr="33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15338" y="142852"/>
            <a:ext cx="571504" cy="66040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79512" y="260648"/>
            <a:ext cx="8172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2019 году оказана финансовая поддержка поселениям на обеспечение первоочередных и социально-значимых расходов в сумме 1 630,9 тыс.рублей, из них: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2" name="Куб 11"/>
          <p:cNvSpPr/>
          <p:nvPr/>
        </p:nvSpPr>
        <p:spPr>
          <a:xfrm>
            <a:off x="179512" y="4149080"/>
            <a:ext cx="3888432" cy="648072"/>
          </a:xfrm>
          <a:prstGeom prst="cube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Коксовское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с.п.- 380,9 тыс. рублей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Куб 12"/>
          <p:cNvSpPr/>
          <p:nvPr/>
        </p:nvSpPr>
        <p:spPr>
          <a:xfrm>
            <a:off x="4788024" y="5517232"/>
            <a:ext cx="3888432" cy="648072"/>
          </a:xfrm>
          <a:prstGeom prst="cube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Рудаковское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с.п.- 600,0 тыс. рублей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Куб 13"/>
          <p:cNvSpPr/>
          <p:nvPr/>
        </p:nvSpPr>
        <p:spPr>
          <a:xfrm>
            <a:off x="251520" y="5229200"/>
            <a:ext cx="3960440" cy="648072"/>
          </a:xfrm>
          <a:prstGeom prst="cube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Литвиновское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с.п.- 350,0 тыс. рублей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Куб 14"/>
          <p:cNvSpPr/>
          <p:nvPr/>
        </p:nvSpPr>
        <p:spPr>
          <a:xfrm>
            <a:off x="4644008" y="4437112"/>
            <a:ext cx="4320480" cy="648072"/>
          </a:xfrm>
          <a:prstGeom prst="cube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Краснодонецкое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с.п.- 300,0 тыс. рублей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Kolesnikova\Рабочий стол\картинки 2018\flag-rossiya-trikolor-4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914400" y="2214553"/>
            <a:ext cx="8229600" cy="4325112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 descr="1317_b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24328" y="332656"/>
            <a:ext cx="1250197" cy="1428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827584" y="2996952"/>
            <a:ext cx="7358114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СПАСИБО</a:t>
            </a:r>
          </a:p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ЗА </a:t>
            </a:r>
          </a:p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ВНИМАНИЕ!</a:t>
            </a:r>
            <a:endParaRPr lang="ru-RU" sz="6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285984" y="0"/>
            <a:ext cx="5929354" cy="285728"/>
          </a:xfrm>
          <a:prstGeom prst="rect">
            <a:avLst/>
          </a:prstGeom>
        </p:spPr>
        <p:txBody>
          <a:bodyPr vert="horz" anchor="ctr">
            <a:normAutofit fontScale="90000" lnSpcReduction="10000"/>
          </a:bodyPr>
          <a:lstStyle/>
          <a:p>
            <a:pPr marL="484632" lvl="0">
              <a:spcBef>
                <a:spcPct val="0"/>
              </a:spcBef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Финансовое управление Администрации Белокалитвинского района</a:t>
            </a:r>
            <a:endParaRPr kumimoji="0" lang="ru-RU" sz="1400" b="1" i="0" u="none" strike="noStrike" kern="1200" cap="none" spc="0" normalizeH="0" baseline="0" noProof="0" dirty="0">
              <a:ln w="6350">
                <a:solidFill>
                  <a:schemeClr val="accent1">
                    <a:shade val="43000"/>
                  </a:schemeClr>
                </a:solidFill>
              </a:ln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25000">
              <a:schemeClr val="bg2"/>
            </a:gs>
            <a:gs pos="100000">
              <a:srgbClr val="DCB2D6"/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5544616"/>
          </a:xfrm>
          <a:ln>
            <a:solidFill>
              <a:srgbClr val="9966FF"/>
            </a:solidFill>
          </a:ln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800" b="1" dirty="0" smtClean="0">
                <a:ln w="1905">
                  <a:solidFill>
                    <a:srgbClr val="9966FF"/>
                  </a:solidFill>
                </a:ln>
                <a:solidFill>
                  <a:srgbClr val="99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800" b="1" u="sng" dirty="0" smtClean="0">
                <a:ln w="1905">
                  <a:solidFill>
                    <a:srgbClr val="9966FF"/>
                  </a:solidFill>
                </a:ln>
                <a:solidFill>
                  <a:srgbClr val="99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2019</a:t>
            </a:r>
            <a:r>
              <a:rPr lang="ru-RU" sz="2800" b="1" dirty="0" smtClean="0">
                <a:ln w="1905">
                  <a:solidFill>
                    <a:srgbClr val="9966FF"/>
                  </a:solidFill>
                </a:ln>
                <a:solidFill>
                  <a:srgbClr val="99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году </a:t>
            </a:r>
          </a:p>
          <a:p>
            <a:pPr algn="ctr">
              <a:buNone/>
            </a:pPr>
            <a:r>
              <a:rPr lang="ru-RU" sz="2800" b="1" dirty="0" smtClean="0">
                <a:ln w="1905">
                  <a:solidFill>
                    <a:srgbClr val="9966FF"/>
                  </a:solidFill>
                </a:ln>
                <a:solidFill>
                  <a:srgbClr val="99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организовано исполнение бюджета Белокалитвинского района с</a:t>
            </a:r>
          </a:p>
          <a:p>
            <a:pPr algn="ctr">
              <a:buNone/>
            </a:pPr>
            <a:r>
              <a:rPr lang="ru-RU" sz="2800" b="1" dirty="0" smtClean="0">
                <a:ln w="1905">
                  <a:solidFill>
                    <a:srgbClr val="9966FF"/>
                  </a:solidFill>
                </a:ln>
                <a:solidFill>
                  <a:srgbClr val="99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u="sng" dirty="0" smtClean="0">
                <a:ln w="1905">
                  <a:solidFill>
                    <a:srgbClr val="9966FF"/>
                  </a:solidFill>
                </a:ln>
                <a:solidFill>
                  <a:srgbClr val="99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9 главными распорядителями </a:t>
            </a:r>
          </a:p>
          <a:p>
            <a:pPr algn="ctr">
              <a:buNone/>
            </a:pPr>
            <a:r>
              <a:rPr lang="ru-RU" sz="2800" b="1" dirty="0" smtClean="0">
                <a:ln w="1905">
                  <a:solidFill>
                    <a:srgbClr val="9966FF"/>
                  </a:solidFill>
                </a:ln>
                <a:solidFill>
                  <a:srgbClr val="99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средств бюджета Белокалитвинского района, </a:t>
            </a:r>
          </a:p>
          <a:p>
            <a:pPr algn="ctr">
              <a:buNone/>
            </a:pPr>
            <a:r>
              <a:rPr lang="ru-RU" sz="2800" b="1" dirty="0" smtClean="0">
                <a:ln w="1905">
                  <a:solidFill>
                    <a:srgbClr val="9966FF"/>
                  </a:solidFill>
                </a:ln>
                <a:solidFill>
                  <a:srgbClr val="99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а также осуществлялась координация деятельности по исполнению местных бюджетов</a:t>
            </a:r>
          </a:p>
          <a:p>
            <a:pPr algn="ctr">
              <a:buNone/>
            </a:pPr>
            <a:r>
              <a:rPr lang="ru-RU" sz="2800" b="1" dirty="0" smtClean="0">
                <a:ln w="1905">
                  <a:solidFill>
                    <a:srgbClr val="9966FF"/>
                  </a:solidFill>
                </a:ln>
                <a:solidFill>
                  <a:srgbClr val="99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u="sng" dirty="0" smtClean="0">
                <a:ln w="1905">
                  <a:solidFill>
                    <a:srgbClr val="9966FF"/>
                  </a:solidFill>
                </a:ln>
                <a:solidFill>
                  <a:srgbClr val="99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12 финансовых органов поселений района</a:t>
            </a:r>
          </a:p>
          <a:p>
            <a:pPr>
              <a:buNone/>
            </a:pPr>
            <a:endParaRPr lang="ru-RU" b="1" dirty="0">
              <a:ln w="1905">
                <a:solidFill>
                  <a:srgbClr val="9966FF"/>
                </a:solidFill>
              </a:ln>
              <a:solidFill>
                <a:srgbClr val="9966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Рисунок 3" descr="33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15338" y="142852"/>
            <a:ext cx="571504" cy="660403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285984" y="0"/>
            <a:ext cx="5929354" cy="285728"/>
          </a:xfrm>
          <a:prstGeom prst="rect">
            <a:avLst/>
          </a:prstGeom>
        </p:spPr>
        <p:txBody>
          <a:bodyPr vert="horz" anchor="ctr">
            <a:normAutofit fontScale="90000" lnSpcReduction="10000"/>
          </a:bodyPr>
          <a:lstStyle/>
          <a:p>
            <a:pPr marL="484632" lvl="0">
              <a:spcBef>
                <a:spcPct val="0"/>
              </a:spcBef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Финансовое управление Администрации Белокалитвинского района</a:t>
            </a:r>
            <a:endParaRPr kumimoji="0" lang="ru-RU" sz="1400" b="1" i="0" u="none" strike="noStrike" kern="1200" cap="none" spc="0" normalizeH="0" baseline="0" noProof="0" dirty="0">
              <a:ln w="6350">
                <a:solidFill>
                  <a:schemeClr val="accent1">
                    <a:shade val="43000"/>
                  </a:schemeClr>
                </a:solidFill>
              </a:ln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9458" name="Picture 2" descr="http://omgsak55.ru/assets/images/o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2348880"/>
            <a:ext cx="928694" cy="867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 descr="http://omgsak55.ru/assets/images/o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653136"/>
            <a:ext cx="928694" cy="8674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14546" y="-214339"/>
            <a:ext cx="11301434" cy="857232"/>
          </a:xfrm>
        </p:spPr>
        <p:txBody>
          <a:bodyPr>
            <a:norm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ru-RU" sz="1400" dirty="0" smtClean="0">
                <a:solidFill>
                  <a:schemeClr val="bg1"/>
                </a:solidFill>
                <a:latin typeface="+mn-lt"/>
              </a:rPr>
            </a:br>
            <a:endParaRPr lang="ru-RU" sz="1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8786842" y="2214553"/>
            <a:ext cx="357158" cy="4325112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2050" name="Picture 2" descr="http://img-fotki.yandex.ru/get/9492/94410046.46/0_88067_fed883e0_L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072198" y="428604"/>
            <a:ext cx="3071802" cy="12858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http://v-kurse.ru/upload/iblock/9dd/9dd7b7d0d3035a1e117ff447a4f8f2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3" y="1643050"/>
            <a:ext cx="3286117" cy="1326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6" name="Picture 8" descr="http://www.perekrestokinfo.ru/media/k2/items/cache/2db5f428e08ae0806a52ea9c99ed666e_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5140" y="5500702"/>
            <a:ext cx="2428861" cy="1357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8" name="Picture 10" descr="http://srostova.ru/uploads/posts/2015-04/1429977566_shkola-6-belaya-kalitva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3500430" y="5517232"/>
            <a:ext cx="3357586" cy="1340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60" name="Picture 12" descr="http://www.donland.ru/Data/Sites/1/media/DonlandGallery/mid135928/gallery2334/WebImages/1I0A0002.jp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6000759" y="4293096"/>
            <a:ext cx="3143241" cy="13504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Заголовок 1"/>
          <p:cNvSpPr txBox="1">
            <a:spLocks/>
          </p:cNvSpPr>
          <p:nvPr/>
        </p:nvSpPr>
        <p:spPr>
          <a:xfrm>
            <a:off x="2285984" y="0"/>
            <a:ext cx="5929354" cy="285728"/>
          </a:xfrm>
          <a:prstGeom prst="rect">
            <a:avLst/>
          </a:prstGeom>
        </p:spPr>
        <p:txBody>
          <a:bodyPr vert="horz" anchor="ctr">
            <a:normAutofit fontScale="90000" lnSpcReduction="10000"/>
          </a:bodyPr>
          <a:lstStyle/>
          <a:p>
            <a:pPr marL="484632" lvl="0">
              <a:spcBef>
                <a:spcPct val="0"/>
              </a:spcBef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Финансовое управление Администрации Белокалитвинского района</a:t>
            </a:r>
            <a:endParaRPr kumimoji="0" lang="ru-RU" sz="1400" b="1" i="0" u="none" strike="noStrike" kern="1200" cap="none" spc="0" normalizeH="0" baseline="0" noProof="0" dirty="0">
              <a:ln w="6350">
                <a:solidFill>
                  <a:schemeClr val="accent1">
                    <a:shade val="43000"/>
                  </a:schemeClr>
                </a:solidFill>
              </a:ln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7" name="Рисунок 16" descr="330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429652" y="142852"/>
            <a:ext cx="561886" cy="649289"/>
          </a:xfrm>
          <a:prstGeom prst="rect">
            <a:avLst/>
          </a:prstGeom>
        </p:spPr>
      </p:pic>
      <p:pic>
        <p:nvPicPr>
          <p:cNvPr id="1026" name="Picture 2" descr="C:\Documents and Settings\Kolesnikova\Рабочий стол\картинки 2018\SOLNECHNYI.JPG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5929322" y="2786058"/>
            <a:ext cx="3214678" cy="16704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Блок-схема: документ 7"/>
          <p:cNvSpPr/>
          <p:nvPr/>
        </p:nvSpPr>
        <p:spPr>
          <a:xfrm>
            <a:off x="323528" y="404664"/>
            <a:ext cx="5572164" cy="6453336"/>
          </a:xfrm>
          <a:prstGeom prst="flowChartDocument">
            <a:avLst/>
          </a:prstGeom>
          <a:solidFill>
            <a:srgbClr val="F5CFE7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 b="1" u="sng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b="1" u="sng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600" b="1" u="sng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Муниципальные учреждения -  110 учреждений, их них:</a:t>
            </a:r>
          </a:p>
          <a:p>
            <a:pPr algn="ctr"/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48</a:t>
            </a:r>
            <a:r>
              <a:rPr lang="ru-RU" sz="1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детских садов </a:t>
            </a:r>
          </a:p>
          <a:p>
            <a:pPr algn="ctr"/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38</a:t>
            </a:r>
            <a:r>
              <a:rPr lang="ru-RU" sz="1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школ </a:t>
            </a:r>
          </a:p>
          <a:p>
            <a:pPr algn="ctr"/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ru-RU" sz="1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учреждений дополнительного образования </a:t>
            </a:r>
          </a:p>
          <a:p>
            <a:pPr algn="ctr"/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центр психолого-педагогической, медицинской и социальной помощи </a:t>
            </a:r>
          </a:p>
          <a:p>
            <a:pPr algn="ctr"/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информационно-методический центр </a:t>
            </a:r>
          </a:p>
          <a:p>
            <a:pPr algn="ctr"/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sz="1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центр бухгалтерского обслуживания, учреждений образования </a:t>
            </a:r>
          </a:p>
          <a:p>
            <a:pPr algn="ctr"/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централизованная бухгалтерия учреждений культуры</a:t>
            </a:r>
          </a:p>
          <a:p>
            <a:pPr algn="ctr"/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историко-краеведческий музей </a:t>
            </a:r>
          </a:p>
          <a:p>
            <a:pPr algn="ctr"/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учреждение культуры</a:t>
            </a:r>
          </a:p>
          <a:p>
            <a:pPr algn="ctr"/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sz="1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межпоселенческая центральная районная библиотека </a:t>
            </a:r>
          </a:p>
          <a:p>
            <a:pPr algn="ctr"/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sz="1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центральная районная больница </a:t>
            </a:r>
          </a:p>
          <a:p>
            <a:pPr algn="ctr"/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sz="1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стоматологическая поликлиника </a:t>
            </a:r>
          </a:p>
          <a:p>
            <a:pPr algn="ctr"/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sz="1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детская городская поликлиника </a:t>
            </a:r>
          </a:p>
          <a:p>
            <a:pPr algn="ctr"/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sz="1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управление гражданской обороны и чрезвычайных ситуаций </a:t>
            </a:r>
          </a:p>
          <a:p>
            <a:pPr algn="ctr"/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  </a:t>
            </a:r>
            <a:r>
              <a:rPr lang="ru-RU" sz="1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учреждение по капитальному строительству </a:t>
            </a:r>
          </a:p>
          <a:p>
            <a:pPr algn="ctr"/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sz="1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многофункциональный центр</a:t>
            </a:r>
          </a:p>
          <a:p>
            <a:pPr algn="ctr"/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sz="1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центр социального обслуживания граждан пожилого возраста и инвалидов </a:t>
            </a:r>
          </a:p>
          <a:p>
            <a:pPr marL="342900" indent="-342900" algn="ctr"/>
            <a:endParaRPr lang="ru-RU" sz="1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0000"/>
                <a:satMod val="400000"/>
              </a:schemeClr>
            </a:gs>
            <a:gs pos="25000">
              <a:schemeClr val="bg2"/>
            </a:gs>
            <a:gs pos="100000">
              <a:srgbClr val="DCB2D6"/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33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15338" y="142852"/>
            <a:ext cx="571504" cy="660403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285984" y="0"/>
            <a:ext cx="5929354" cy="285728"/>
          </a:xfrm>
          <a:prstGeom prst="rect">
            <a:avLst/>
          </a:prstGeom>
        </p:spPr>
        <p:txBody>
          <a:bodyPr vert="horz" anchor="ctr">
            <a:normAutofit fontScale="90000" lnSpcReduction="10000"/>
          </a:bodyPr>
          <a:lstStyle/>
          <a:p>
            <a:pPr marL="484632" lvl="0">
              <a:spcBef>
                <a:spcPct val="0"/>
              </a:spcBef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Финансовое управление Администрации Белокалитвинского района</a:t>
            </a:r>
            <a:endParaRPr kumimoji="0" lang="ru-RU" sz="1400" b="1" i="0" u="none" strike="noStrike" kern="1200" cap="none" spc="0" normalizeH="0" baseline="0" noProof="0" dirty="0">
              <a:ln w="6350">
                <a:solidFill>
                  <a:schemeClr val="accent1">
                    <a:shade val="43000"/>
                  </a:schemeClr>
                </a:solidFill>
              </a:ln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3568" y="620688"/>
            <a:ext cx="7143800" cy="83099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Основные показатели бюджета Белокалитвинского района за 2018-2019 годы</a:t>
            </a:r>
            <a:endParaRPr lang="ru-RU" sz="2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95536" y="1988840"/>
          <a:ext cx="8136904" cy="4464496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4896544"/>
                <a:gridCol w="1584176"/>
                <a:gridCol w="1656184"/>
              </a:tblGrid>
              <a:tr h="631703">
                <a:tc>
                  <a:txBody>
                    <a:bodyPr/>
                    <a:lstStyle/>
                    <a:p>
                      <a:pPr algn="ctr">
                        <a:lnSpc>
                          <a:spcPct val="97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18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412" marR="65412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7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Исполнение</a:t>
                      </a:r>
                    </a:p>
                    <a:p>
                      <a:pPr algn="ctr">
                        <a:lnSpc>
                          <a:spcPct val="97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 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412" marR="65412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7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Исполнение</a:t>
                      </a:r>
                    </a:p>
                    <a:p>
                      <a:pPr algn="ctr">
                        <a:lnSpc>
                          <a:spcPct val="97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 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412" marR="65412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49987">
                <a:tc>
                  <a:txBody>
                    <a:bodyPr/>
                    <a:lstStyle/>
                    <a:p>
                      <a:pPr>
                        <a:lnSpc>
                          <a:spcPct val="97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ru-RU" sz="1800" b="0" dirty="0">
                          <a:latin typeface="Times New Roman" pitchFamily="18" charset="0"/>
                          <a:cs typeface="Times New Roman" pitchFamily="18" charset="0"/>
                        </a:rPr>
                        <a:t>Доходы, всего</a:t>
                      </a:r>
                      <a:endParaRPr lang="ru-RU" sz="1800" b="0" i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412" marR="65412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3 173 808,5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412" marR="65412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3 621 852,9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412" marR="65412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17730">
                <a:tc>
                  <a:txBody>
                    <a:bodyPr/>
                    <a:lstStyle/>
                    <a:p>
                      <a:pPr>
                        <a:lnSpc>
                          <a:spcPct val="97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latin typeface="Times New Roman" pitchFamily="18" charset="0"/>
                          <a:cs typeface="Times New Roman" pitchFamily="18" charset="0"/>
                        </a:rPr>
                        <a:t>из них:</a:t>
                      </a:r>
                      <a:endParaRPr lang="ru-RU" sz="18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412" marR="65412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412" marR="65412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412" marR="65412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68638">
                <a:tc>
                  <a:txBody>
                    <a:bodyPr/>
                    <a:lstStyle/>
                    <a:p>
                      <a:pPr>
                        <a:lnSpc>
                          <a:spcPct val="97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latin typeface="Times New Roman" pitchFamily="18" charset="0"/>
                          <a:cs typeface="Times New Roman" pitchFamily="18" charset="0"/>
                        </a:rPr>
                        <a:t>Налоговые и неналоговые доходы</a:t>
                      </a:r>
                      <a:endParaRPr lang="ru-RU" sz="18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412" marR="65412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523 272,8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412" marR="65412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552 601,9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412" marR="65412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17730">
                <a:tc>
                  <a:txBody>
                    <a:bodyPr/>
                    <a:lstStyle/>
                    <a:p>
                      <a:pPr>
                        <a:lnSpc>
                          <a:spcPct val="97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</a:t>
                      </a:r>
                      <a:endParaRPr lang="ru-RU" sz="18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412" marR="65412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2 650 535,7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412" marR="65412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3 069 251,0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412" marR="65412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19731">
                <a:tc>
                  <a:txBody>
                    <a:bodyPr/>
                    <a:lstStyle/>
                    <a:p>
                      <a:pPr>
                        <a:lnSpc>
                          <a:spcPct val="97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latin typeface="Times New Roman" pitchFamily="18" charset="0"/>
                          <a:cs typeface="Times New Roman" pitchFamily="18" charset="0"/>
                        </a:rPr>
                        <a:t>из них:</a:t>
                      </a:r>
                      <a:endParaRPr lang="ru-RU" sz="18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412" marR="65412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412" marR="65412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412" marR="65412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30242">
                <a:tc>
                  <a:txBody>
                    <a:bodyPr/>
                    <a:lstStyle/>
                    <a:p>
                      <a:pPr>
                        <a:lnSpc>
                          <a:spcPct val="97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latin typeface="Times New Roman" pitchFamily="18" charset="0"/>
                          <a:cs typeface="Times New Roman" pitchFamily="18" charset="0"/>
                        </a:rPr>
                        <a:t>Дотации </a:t>
                      </a:r>
                      <a:endParaRPr lang="ru-RU" sz="18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412" marR="65412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253 122,8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412" marR="65412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291 460,7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412" marR="65412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66743">
                <a:tc>
                  <a:txBody>
                    <a:bodyPr/>
                    <a:lstStyle/>
                    <a:p>
                      <a:pPr>
                        <a:lnSpc>
                          <a:spcPct val="97000"/>
                        </a:lnSpc>
                        <a:spcAft>
                          <a:spcPts val="0"/>
                        </a:spcAft>
                      </a:pPr>
                      <a:r>
                        <a:rPr lang="ru-RU" sz="1800" b="0">
                          <a:latin typeface="Times New Roman" pitchFamily="18" charset="0"/>
                          <a:cs typeface="Times New Roman" pitchFamily="18" charset="0"/>
                        </a:rPr>
                        <a:t>Прочие безвозмездные поступления</a:t>
                      </a:r>
                      <a:endParaRPr lang="ru-RU" sz="1800" b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412" marR="65412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3,0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412" marR="65412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412" marR="65412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17015">
                <a:tc>
                  <a:txBody>
                    <a:bodyPr/>
                    <a:lstStyle/>
                    <a:p>
                      <a:pPr>
                        <a:lnSpc>
                          <a:spcPct val="97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latin typeface="Times New Roman" pitchFamily="18" charset="0"/>
                          <a:cs typeface="Times New Roman" pitchFamily="18" charset="0"/>
                        </a:rPr>
                        <a:t>Доходы от возврата остатков</a:t>
                      </a:r>
                      <a:endParaRPr lang="ru-RU" sz="18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412" marR="65412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13 407,9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412" marR="65412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496,4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412" marR="65412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33612">
                <a:tc>
                  <a:txBody>
                    <a:bodyPr/>
                    <a:lstStyle/>
                    <a:p>
                      <a:pPr>
                        <a:lnSpc>
                          <a:spcPct val="97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latin typeface="Times New Roman" pitchFamily="18" charset="0"/>
                          <a:cs typeface="Times New Roman" pitchFamily="18" charset="0"/>
                        </a:rPr>
                        <a:t>Возврат остатков целевых трансфертов</a:t>
                      </a:r>
                      <a:endParaRPr lang="ru-RU" sz="18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412" marR="65412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-5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964,5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412" marR="65412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-1 978,1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412" marR="65412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17730">
                <a:tc>
                  <a:txBody>
                    <a:bodyPr/>
                    <a:lstStyle/>
                    <a:p>
                      <a:pPr>
                        <a:lnSpc>
                          <a:spcPct val="97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latin typeface="Times New Roman" pitchFamily="18" charset="0"/>
                          <a:cs typeface="Times New Roman" pitchFamily="18" charset="0"/>
                        </a:rPr>
                        <a:t>Расходы, всего</a:t>
                      </a:r>
                      <a:endParaRPr lang="ru-RU" sz="18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412" marR="65412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3 157 602,4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412" marR="65412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3 607 376,3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412" marR="65412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93635">
                <a:tc>
                  <a:txBody>
                    <a:bodyPr/>
                    <a:lstStyle/>
                    <a:p>
                      <a:pPr>
                        <a:lnSpc>
                          <a:spcPct val="97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err="1">
                          <a:latin typeface="Times New Roman" pitchFamily="18" charset="0"/>
                          <a:cs typeface="Times New Roman" pitchFamily="18" charset="0"/>
                        </a:rPr>
                        <a:t>Профицит</a:t>
                      </a:r>
                      <a:r>
                        <a:rPr lang="ru-RU" sz="1800" b="0" dirty="0">
                          <a:latin typeface="Times New Roman" pitchFamily="18" charset="0"/>
                          <a:cs typeface="Times New Roman" pitchFamily="18" charset="0"/>
                        </a:rPr>
                        <a:t> (+) Дефицит (-)</a:t>
                      </a:r>
                      <a:endParaRPr lang="ru-RU" sz="18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412" marR="65412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16 206,1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412" marR="65412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14 476,6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412" marR="65412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7020272" y="1628800"/>
            <a:ext cx="1512168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тыс.рублей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0000"/>
                <a:satMod val="400000"/>
              </a:schemeClr>
            </a:gs>
            <a:gs pos="25000">
              <a:schemeClr val="bg1">
                <a:tint val="83000"/>
                <a:satMod val="320000"/>
              </a:schemeClr>
            </a:gs>
            <a:gs pos="100000">
              <a:srgbClr val="DCB2D6"/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44824"/>
            <a:ext cx="9144000" cy="501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9672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НАЛОГОВЫЕ И НЕНАЛОГОВЫЕ ДОХОДЫ БЮДЖЕТА БЕЛОКАЛИТВИНСКОГО РАЙОНА</a:t>
            </a:r>
            <a:endParaRPr lang="ru-RU" sz="2800" b="1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457200" y="1772815"/>
          <a:ext cx="8229600" cy="50851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Заголовок 1"/>
          <p:cNvSpPr txBox="1">
            <a:spLocks/>
          </p:cNvSpPr>
          <p:nvPr/>
        </p:nvSpPr>
        <p:spPr>
          <a:xfrm>
            <a:off x="2285984" y="0"/>
            <a:ext cx="5929354" cy="285728"/>
          </a:xfrm>
          <a:prstGeom prst="rect">
            <a:avLst/>
          </a:prstGeom>
        </p:spPr>
        <p:txBody>
          <a:bodyPr vert="horz" anchor="ctr">
            <a:normAutofit fontScale="90000" lnSpcReduction="10000"/>
          </a:bodyPr>
          <a:lstStyle/>
          <a:p>
            <a:pPr marL="484632" lvl="0">
              <a:spcBef>
                <a:spcPct val="0"/>
              </a:spcBef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Финансовое управление Администрации Белокалитвинского района</a:t>
            </a:r>
            <a:endParaRPr kumimoji="0" lang="ru-RU" sz="1400" b="1" i="0" u="none" strike="noStrike" kern="1200" cap="none" spc="0" normalizeH="0" baseline="0" noProof="0" dirty="0">
              <a:ln w="6350">
                <a:solidFill>
                  <a:schemeClr val="accent1">
                    <a:shade val="43000"/>
                  </a:schemeClr>
                </a:solidFill>
              </a:ln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7" name="Рисунок 6" descr="1317_b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429652" y="214289"/>
            <a:ext cx="428628" cy="48984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0000"/>
                <a:satMod val="400000"/>
              </a:schemeClr>
            </a:gs>
            <a:gs pos="25000">
              <a:schemeClr val="bg1">
                <a:tint val="83000"/>
                <a:satMod val="320000"/>
              </a:schemeClr>
            </a:gs>
            <a:gs pos="100000">
              <a:srgbClr val="DCB2D6"/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3645024"/>
            <a:ext cx="4286250" cy="321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Диаграмма 10"/>
          <p:cNvGraphicFramePr/>
          <p:nvPr/>
        </p:nvGraphicFramePr>
        <p:xfrm>
          <a:off x="107504" y="1268760"/>
          <a:ext cx="4392488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Рисунок 6" descr="1317_b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483214" y="51009"/>
            <a:ext cx="517942" cy="591909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2285984" y="0"/>
            <a:ext cx="5929354" cy="285728"/>
          </a:xfrm>
          <a:prstGeom prst="rect">
            <a:avLst/>
          </a:prstGeom>
        </p:spPr>
        <p:txBody>
          <a:bodyPr vert="horz" anchor="ctr">
            <a:normAutofit fontScale="90000" lnSpcReduction="10000"/>
          </a:bodyPr>
          <a:lstStyle/>
          <a:p>
            <a:pPr marL="484632" lvl="0">
              <a:spcBef>
                <a:spcPct val="0"/>
              </a:spcBef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Финансовое управление Администрации Белокалитвинского района</a:t>
            </a:r>
            <a:endParaRPr kumimoji="0" lang="ru-RU" sz="1400" b="1" i="0" u="none" strike="noStrike" kern="1200" cap="none" spc="0" normalizeH="0" baseline="0" noProof="0" dirty="0">
              <a:ln w="6350">
                <a:solidFill>
                  <a:schemeClr val="accent1">
                    <a:shade val="43000"/>
                  </a:schemeClr>
                </a:solidFill>
              </a:ln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57158" y="285728"/>
            <a:ext cx="8319298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Удельный вес налоговых и неналоговых доходов в </a:t>
            </a:r>
          </a:p>
          <a:p>
            <a:pPr algn="ctr"/>
            <a:r>
              <a:rPr lang="ru-RU" sz="2400" b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структуре доходной части бюджета</a:t>
            </a:r>
          </a:p>
          <a:p>
            <a:pPr algn="ctr"/>
            <a:r>
              <a:rPr lang="ru-RU" sz="2400" b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Белокалитвинского района</a:t>
            </a:r>
          </a:p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тыс.рублей</a:t>
            </a: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4679504" y="1268760"/>
          <a:ext cx="4464496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0000"/>
                <a:satMod val="400000"/>
              </a:schemeClr>
            </a:gs>
            <a:gs pos="25000">
              <a:schemeClr val="bg1">
                <a:tint val="83000"/>
                <a:satMod val="320000"/>
              </a:schemeClr>
            </a:gs>
            <a:gs pos="100000">
              <a:srgbClr val="DCB2D6"/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00500"/>
            <a:ext cx="4067944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Диаграмма 6"/>
          <p:cNvGraphicFramePr>
            <a:graphicFrameLocks/>
          </p:cNvGraphicFramePr>
          <p:nvPr/>
        </p:nvGraphicFramePr>
        <p:xfrm>
          <a:off x="0" y="1071546"/>
          <a:ext cx="4143372" cy="4143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/>
        </p:nvGraphicFramePr>
        <p:xfrm>
          <a:off x="3131840" y="3212976"/>
          <a:ext cx="6408712" cy="36450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6" name="Рисунок 5" descr="330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15338" y="142852"/>
            <a:ext cx="571504" cy="660403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2285984" y="0"/>
            <a:ext cx="5929354" cy="285728"/>
          </a:xfrm>
          <a:prstGeom prst="rect">
            <a:avLst/>
          </a:prstGeom>
        </p:spPr>
        <p:txBody>
          <a:bodyPr vert="horz" anchor="ctr">
            <a:normAutofit fontScale="90000" lnSpcReduction="10000"/>
          </a:bodyPr>
          <a:lstStyle/>
          <a:p>
            <a:pPr marL="484632" lvl="0">
              <a:spcBef>
                <a:spcPct val="0"/>
              </a:spcBef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Финансовое управление Администрации Белокалитвинского района</a:t>
            </a:r>
            <a:endParaRPr kumimoji="0" lang="ru-RU" sz="1400" b="1" i="0" u="none" strike="noStrike" kern="1200" cap="none" spc="0" normalizeH="0" baseline="0" noProof="0" dirty="0">
              <a:ln w="6350">
                <a:solidFill>
                  <a:schemeClr val="accent1">
                    <a:shade val="43000"/>
                  </a:schemeClr>
                </a:solidFill>
              </a:ln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57158" y="285728"/>
            <a:ext cx="77867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Доля налога на доходы физических лиц (НДФЛ) в собственных доходах района</a:t>
            </a:r>
            <a:endParaRPr lang="ru-RU" sz="2400" b="1" dirty="0">
              <a:solidFill>
                <a:srgbClr val="FF33CC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11960" y="1052736"/>
            <a:ext cx="4790306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4210</TotalTime>
  <Words>2241</Words>
  <Application>Microsoft Office PowerPoint</Application>
  <PresentationFormat>Экран (4:3)</PresentationFormat>
  <Paragraphs>433</Paragraphs>
  <Slides>36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Поток</vt:lpstr>
      <vt:lpstr>Слайд 1</vt:lpstr>
      <vt:lpstr>Отчет об исполнении бюджета Белокалитвинского района За 2019 год подготовлен в соответствии с:</vt:lpstr>
      <vt:lpstr>Слайд 3</vt:lpstr>
      <vt:lpstr>Слайд 4</vt:lpstr>
      <vt:lpstr> </vt:lpstr>
      <vt:lpstr>Слайд 6</vt:lpstr>
      <vt:lpstr>НАЛОГОВЫЕ И НЕНАЛОГОВЫЕ ДОХОДЫ БЮДЖЕТА БЕЛОКАЛИТВИНСКОГО РАЙОНА</vt:lpstr>
      <vt:lpstr>Слайд 8</vt:lpstr>
      <vt:lpstr>Слайд 9</vt:lpstr>
      <vt:lpstr>Слайд 10</vt:lpstr>
      <vt:lpstr>НАЛОГИ НА СОВОКУПНЫЙ ДОХОД</vt:lpstr>
      <vt:lpstr> </vt:lpstr>
      <vt:lpstr>Структура  доходной части бюджета Белокалитвинского района в 2019 году</vt:lpstr>
      <vt:lpstr>ИЗМЕНЕНИЯ ПАРАМЕТРОВ БЮДЖЕТА РАЙОНА  ПО НАЛОГОВЫМ И НЕНАЛОГОВЫМ ДОХОДАМ  В 2019 ГОДУ</vt:lpstr>
      <vt:lpstr>Безвозмездные поступления из областного бюджета в 2019 году</vt:lpstr>
      <vt:lpstr> </vt:lpstr>
      <vt:lpstr> </vt:lpstr>
      <vt:lpstr>Слайд 18</vt:lpstr>
      <vt:lpstr>Слайд 19</vt:lpstr>
      <vt:lpstr>Слайд 20</vt:lpstr>
      <vt:lpstr> </vt:lpstr>
      <vt:lpstr>Расходы  на физическую культуру и спорт  в 2019 году исполнены в сумме  3 523,3 тыс. рублей</vt:lpstr>
      <vt:lpstr>Слайд 23</vt:lpstr>
      <vt:lpstr>Слайд 24</vt:lpstr>
      <vt:lpstr>Слайд 25</vt:lpstr>
      <vt:lpstr>Расходы на мероприятия в области охраны окружающей среды в 2019 году исполнены в сумме  90,2 тыс.рублей и направлены на организацию детско-юношеского экологического движения</vt:lpstr>
      <vt:lpstr> </vt:lpstr>
      <vt:lpstr> </vt:lpstr>
      <vt:lpstr>Слайд 29</vt:lpstr>
      <vt:lpstr>Слайд 30</vt:lpstr>
      <vt:lpstr> </vt:lpstr>
      <vt:lpstr>Исполнение бюджета Белокалитвинского района на 2019 год в сфере благоустройства</vt:lpstr>
      <vt:lpstr> </vt:lpstr>
      <vt:lpstr>Слайд 34</vt:lpstr>
      <vt:lpstr>Слайд 35</vt:lpstr>
      <vt:lpstr>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Prog1</dc:creator>
  <cp:lastModifiedBy>Bud5</cp:lastModifiedBy>
  <cp:revision>541</cp:revision>
  <cp:lastPrinted>2020-03-23T07:56:36Z</cp:lastPrinted>
  <dcterms:modified xsi:type="dcterms:W3CDTF">2020-04-07T08:06:08Z</dcterms:modified>
</cp:coreProperties>
</file>